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2.xml" ContentType="application/vnd.openxmlformats-officedocument.presentationml.notesSlide+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notesSlides/notesSlide28.xml" ContentType="application/vnd.openxmlformats-officedocument.presentationml.notesSlide+xml"/>
  <Override PartName="/ppt/tags/tag43.xml" ContentType="application/vnd.openxmlformats-officedocument.presentationml.tags+xml"/>
  <Override PartName="/ppt/notesSlides/notesSlide2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1.xml" ContentType="application/vnd.openxmlformats-officedocument.presentationml.notesSlide+xml"/>
  <Override PartName="/ppt/tags/tag50.xml" ContentType="application/vnd.openxmlformats-officedocument.presentationml.tags+xml"/>
  <Override PartName="/ppt/notesSlides/notesSlide32.xml" ContentType="application/vnd.openxmlformats-officedocument.presentationml.notesSlide+xml"/>
  <Override PartName="/ppt/tags/tag51.xml" ContentType="application/vnd.openxmlformats-officedocument.presentationml.tags+xml"/>
  <Override PartName="/ppt/notesSlides/notesSlide33.xml" ContentType="application/vnd.openxmlformats-officedocument.presentationml.notesSlide+xml"/>
  <Override PartName="/ppt/tags/tag52.xml" ContentType="application/vnd.openxmlformats-officedocument.presentationml.tags+xml"/>
  <Override PartName="/ppt/notesSlides/notesSlide34.xml" ContentType="application/vnd.openxmlformats-officedocument.presentationml.notesSlide+xml"/>
  <Override PartName="/ppt/tags/tag53.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handoutMasterIdLst>
    <p:handoutMasterId r:id="rId50"/>
  </p:handoutMasterIdLst>
  <p:sldIdLst>
    <p:sldId id="386" r:id="rId2"/>
    <p:sldId id="392" r:id="rId3"/>
    <p:sldId id="394" r:id="rId4"/>
    <p:sldId id="395" r:id="rId5"/>
    <p:sldId id="405" r:id="rId6"/>
    <p:sldId id="406" r:id="rId7"/>
    <p:sldId id="407" r:id="rId8"/>
    <p:sldId id="408" r:id="rId9"/>
    <p:sldId id="396" r:id="rId10"/>
    <p:sldId id="398" r:id="rId11"/>
    <p:sldId id="434" r:id="rId12"/>
    <p:sldId id="397" r:id="rId13"/>
    <p:sldId id="435" r:id="rId14"/>
    <p:sldId id="445" r:id="rId15"/>
    <p:sldId id="399" r:id="rId16"/>
    <p:sldId id="442" r:id="rId17"/>
    <p:sldId id="402" r:id="rId18"/>
    <p:sldId id="403" r:id="rId19"/>
    <p:sldId id="401" r:id="rId20"/>
    <p:sldId id="415" r:id="rId21"/>
    <p:sldId id="424" r:id="rId22"/>
    <p:sldId id="414" r:id="rId23"/>
    <p:sldId id="416" r:id="rId24"/>
    <p:sldId id="417" r:id="rId25"/>
    <p:sldId id="419" r:id="rId26"/>
    <p:sldId id="422" r:id="rId27"/>
    <p:sldId id="418" r:id="rId28"/>
    <p:sldId id="420" r:id="rId29"/>
    <p:sldId id="423" r:id="rId30"/>
    <p:sldId id="413" r:id="rId31"/>
    <p:sldId id="412" r:id="rId32"/>
    <p:sldId id="436" r:id="rId33"/>
    <p:sldId id="437" r:id="rId34"/>
    <p:sldId id="438" r:id="rId35"/>
    <p:sldId id="439" r:id="rId36"/>
    <p:sldId id="440" r:id="rId37"/>
    <p:sldId id="411" r:id="rId38"/>
    <p:sldId id="425" r:id="rId39"/>
    <p:sldId id="409" r:id="rId40"/>
    <p:sldId id="426" r:id="rId41"/>
    <p:sldId id="427" r:id="rId42"/>
    <p:sldId id="428" r:id="rId43"/>
    <p:sldId id="430" r:id="rId44"/>
    <p:sldId id="433" r:id="rId45"/>
    <p:sldId id="444" r:id="rId46"/>
    <p:sldId id="443" r:id="rId47"/>
    <p:sldId id="410" r:id="rId48"/>
  </p:sldIdLst>
  <p:sldSz cx="12192000" cy="6858000"/>
  <p:notesSz cx="9926638" cy="6797675"/>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52615" autoAdjust="0"/>
  </p:normalViewPr>
  <p:slideViewPr>
    <p:cSldViewPr snapToGrid="0" showGuides="1">
      <p:cViewPr varScale="1">
        <p:scale>
          <a:sx n="68" d="100"/>
          <a:sy n="68" d="100"/>
        </p:scale>
        <p:origin x="1338" y="78"/>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23.05.2019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23.05.2019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Was hat</a:t>
            </a:r>
            <a:r>
              <a:rPr lang="de-DE" baseline="0" dirty="0"/>
              <a:t> ML mit Blättern zu tun?</a:t>
            </a:r>
          </a:p>
          <a:p>
            <a:pPr marL="171450" indent="-171450">
              <a:buFontTx/>
              <a:buChar char="-"/>
            </a:pPr>
            <a:r>
              <a:rPr lang="de-DE" baseline="0" dirty="0"/>
              <a:t>Ein Beispiel dafür, das ML mittlerweile spezifische Aufgaben sehr gut erledigen kann, im spezifischen oft besser als ein Mensch</a:t>
            </a:r>
          </a:p>
          <a:p>
            <a:pPr marL="171450" indent="-171450">
              <a:buFontTx/>
              <a:buChar char="-"/>
            </a:pPr>
            <a:r>
              <a:rPr lang="de-DE" baseline="0" dirty="0"/>
              <a:t>Was für Blätter sehen wir hier?</a:t>
            </a:r>
          </a:p>
          <a:p>
            <a:pPr marL="171450" indent="-171450">
              <a:buFontTx/>
              <a:buChar char="-"/>
            </a:pPr>
            <a:r>
              <a:rPr lang="de-DE" dirty="0"/>
              <a:t>Vorsicht:</a:t>
            </a:r>
            <a:r>
              <a:rPr lang="de-DE" baseline="0" dirty="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16</a:t>
            </a:fld>
            <a:endParaRPr lang="de-DE" dirty="0"/>
          </a:p>
        </p:txBody>
      </p:sp>
    </p:spTree>
    <p:extLst>
      <p:ext uri="{BB962C8B-B14F-4D97-AF65-F5344CB8AC3E}">
        <p14:creationId xmlns:p14="http://schemas.microsoft.com/office/powerpoint/2010/main" val="365086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Beispiel ist Regression, keine Klassifikation!</a:t>
            </a:r>
          </a:p>
          <a:p>
            <a:pPr marL="171450" indent="-171450">
              <a:buFontTx/>
              <a:buChar char="-"/>
            </a:pPr>
            <a:r>
              <a:rPr lang="de-DE" dirty="0"/>
              <a:t>Weitere mögliche Fehler im Training: unbalancierte Datensets; gebiaste Daten; auf Trainingsdaten testen;</a:t>
            </a:r>
          </a:p>
        </p:txBody>
      </p:sp>
      <p:sp>
        <p:nvSpPr>
          <p:cNvPr id="4" name="Foliennummernplatzhalter 3"/>
          <p:cNvSpPr>
            <a:spLocks noGrp="1"/>
          </p:cNvSpPr>
          <p:nvPr>
            <p:ph type="sldNum" sz="quarter" idx="5"/>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1930864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Bei kleineren Mengen an Klassen nützlich, bei größeren werden Fehlermaße wie Accuracy und Precision interessanter</a:t>
            </a:r>
          </a:p>
        </p:txBody>
      </p:sp>
      <p:sp>
        <p:nvSpPr>
          <p:cNvPr id="4" name="Foliennummernplatzhalter 3"/>
          <p:cNvSpPr>
            <a:spLocks noGrp="1"/>
          </p:cNvSpPr>
          <p:nvPr>
            <p:ph type="sldNum" sz="quarter" idx="5"/>
          </p:nvPr>
        </p:nvSpPr>
        <p:spPr/>
        <p:txBody>
          <a:bodyPr/>
          <a:lstStyle/>
          <a:p>
            <a:fld id="{35FF68A2-8B59-4407-B02A-7B4C7DD9315A}" type="slidenum">
              <a:rPr lang="de-DE" smtClean="0"/>
              <a:t>18</a:t>
            </a:fld>
            <a:endParaRPr lang="de-DE" dirty="0"/>
          </a:p>
        </p:txBody>
      </p:sp>
    </p:spTree>
    <p:extLst>
      <p:ext uri="{BB962C8B-B14F-4D97-AF65-F5344CB8AC3E}">
        <p14:creationId xmlns:p14="http://schemas.microsoft.com/office/powerpoint/2010/main" val="3003145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Effekt der Aktivierungsfunktion:</a:t>
            </a:r>
          </a:p>
          <a:p>
            <a:endParaRPr lang="de-DE" baseline="0" dirty="0"/>
          </a:p>
          <a:p>
            <a:r>
              <a:rPr lang="de-DE" baseline="0" dirty="0"/>
              <a:t>- Linear: Funktioniert bei linear separierbarem Datenset:</a:t>
            </a:r>
          </a:p>
          <a:p>
            <a:r>
              <a:rPr lang="de-DE" baseline="0" dirty="0"/>
              <a:t>https://playground.tensorflow.org/#activation=linear&amp;batchSize=10&amp;dataset=gauss&amp;regDataset=reg-plane&amp;learningRate=0.3&amp;regularizationRate=0&amp;noise=0&amp;networkShape=4,2&amp;seed=0.03986&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Nicht bei anderen:</a:t>
            </a:r>
          </a:p>
          <a:p>
            <a:r>
              <a:rPr lang="de-DE" baseline="0" dirty="0"/>
              <a:t>https://playground.tensorflow.org/#activation=linear&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r>
              <a:rPr lang="de-DE" baseline="0" dirty="0"/>
              <a:t>Mit ReLU:</a:t>
            </a:r>
          </a:p>
          <a:p>
            <a:r>
              <a:rPr lang="de-DE" baseline="0" dirty="0"/>
              <a:t>https://playground.tensorflow.org/#activation=relu&amp;batchSize=10&amp;dataset=circle&amp;regDataset=reg-plane&amp;learningRate=0.01&amp;regularizationRate=0&amp;noise=0&amp;networkShape=4,2&amp;seed=0.23793&amp;showTestData=false&amp;discretize=false&amp;percTrainData=50&amp;x=true&amp;y=true&amp;xTimesY=false&amp;xSquared=false&amp;ySquared=false&amp;cosX=false&amp;sinX=false&amp;cosY=false&amp;sinY=false&amp;collectStats=false&amp;problem=classification&amp;initZero=false&amp;hideText=false</a:t>
            </a:r>
          </a:p>
          <a:p>
            <a:endParaRPr lang="de-DE" baseline="0" dirty="0"/>
          </a:p>
          <a:p>
            <a:pPr marL="171450" indent="-171450">
              <a:buFontTx/>
              <a:buChar char="-"/>
            </a:pPr>
            <a:r>
              <a:rPr lang="de-DE" baseline="0" dirty="0"/>
              <a:t>Features: Nur X1-Achse </a:t>
            </a:r>
          </a:p>
          <a:p>
            <a:pPr marL="0" indent="0">
              <a:buFontTx/>
              <a:buNone/>
            </a:pPr>
            <a:r>
              <a:rPr lang="de-DE" baseline="0" dirty="0"/>
              <a:t>https://playground.tensorflow.org/#activation=tanh&amp;batchSize=10&amp;dataset=circle&amp;regDataset=reg-plane&amp;learningRate=0.03&amp;regularizationRate=0&amp;noise=0&amp;networkShape=4,2&amp;seed=0.55787&amp;showTestData=false&amp;discretize=false&amp;percTrainData=50&amp;x=true&amp;y=false&amp;xTimesY=false&amp;xSquared=false&amp;ySquared=false&amp;cosX=false&amp;sinX=false&amp;cosY=false&amp;sinY=false&amp;collectStats=false&amp;problem=classification&amp;initZero=false&amp;hideText=false</a:t>
            </a:r>
          </a:p>
          <a:p>
            <a:pPr marL="0" indent="0">
              <a:buFontTx/>
              <a:buNone/>
            </a:pPr>
            <a:r>
              <a:rPr lang="de-DE" baseline="0" dirty="0"/>
              <a:t>Mit beiden Achsen</a:t>
            </a:r>
          </a:p>
        </p:txBody>
      </p:sp>
      <p:sp>
        <p:nvSpPr>
          <p:cNvPr id="4" name="Foliennummernplatzhalter 3"/>
          <p:cNvSpPr>
            <a:spLocks noGrp="1"/>
          </p:cNvSpPr>
          <p:nvPr>
            <p:ph type="sldNum" sz="quarter" idx="10"/>
          </p:nvPr>
        </p:nvSpPr>
        <p:spPr/>
        <p:txBody>
          <a:bodyPr/>
          <a:lstStyle/>
          <a:p>
            <a:fld id="{35FF68A2-8B59-4407-B02A-7B4C7DD9315A}" type="slidenum">
              <a:rPr lang="de-DE" smtClean="0"/>
              <a:t>19</a:t>
            </a:fld>
            <a:endParaRPr lang="de-DE" dirty="0"/>
          </a:p>
        </p:txBody>
      </p:sp>
    </p:spTree>
    <p:extLst>
      <p:ext uri="{BB962C8B-B14F-4D97-AF65-F5344CB8AC3E}">
        <p14:creationId xmlns:p14="http://schemas.microsoft.com/office/powerpoint/2010/main" val="142737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Zwei wichtige Konzepte</a:t>
            </a:r>
            <a:r>
              <a:rPr lang="de-DE" baseline="0" dirty="0"/>
              <a:t>: </a:t>
            </a:r>
            <a:r>
              <a:rPr lang="de-DE" baseline="0" dirty="0" err="1"/>
              <a:t>Convolutions</a:t>
            </a:r>
            <a:r>
              <a:rPr lang="de-DE" baseline="0" dirty="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83109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Repräsentationen von gelernten </a:t>
            </a:r>
            <a:r>
              <a:rPr lang="de-DE" baseline="0" dirty="0" err="1"/>
              <a:t>Kerneln</a:t>
            </a:r>
            <a:r>
              <a:rPr lang="de-DE" baseline="0" dirty="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24</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Die Anzahl</a:t>
            </a:r>
            <a:r>
              <a:rPr lang="de-DE" baseline="0" dirty="0"/>
              <a:t> der Filter bestimmt die Tiefe des Outputs.</a:t>
            </a:r>
          </a:p>
          <a:p>
            <a:pPr marL="171450" indent="-171450">
              <a:buFontTx/>
              <a:buChar char="-"/>
            </a:pPr>
            <a:r>
              <a:rPr lang="de-DE" baseline="0" dirty="0"/>
              <a:t>Im Beispiel ist die Input-Tiefe=1 (zwei-dimensional), entsprechend ist der Filter auch zwei-dimensional</a:t>
            </a:r>
          </a:p>
          <a:p>
            <a:pPr marL="171450" indent="-171450">
              <a:buFontTx/>
              <a:buChar char="-"/>
            </a:pPr>
            <a:r>
              <a:rPr lang="de-DE" baseline="0" dirty="0"/>
              <a:t>Ein Filter ist immer so tief wie sein Input: bei einem RGB-Bild haben die einzelnen Filter eine Tiefe von drei</a:t>
            </a:r>
          </a:p>
          <a:p>
            <a:pPr marL="171450" indent="-171450">
              <a:buFontTx/>
              <a:buChar char="-"/>
            </a:pPr>
            <a:endParaRPr lang="de-DE" baseline="0" dirty="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zunehmender</a:t>
            </a:r>
            <a:r>
              <a:rPr lang="de-DE" baseline="0" dirty="0"/>
              <a:t> Tiefe werden die erlernten „Features“ komplexer.</a:t>
            </a:r>
          </a:p>
          <a:p>
            <a:r>
              <a:rPr lang="de-DE" baseline="0" dirty="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26</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Ihr habt hoffentlich</a:t>
            </a:r>
            <a:r>
              <a:rPr lang="de-DE" baseline="0" dirty="0"/>
              <a:t> klassifizierte Bilder mitgebracht (für alle ohne Bilder, haben wir auch Bilddatensätze vorbereitet)</a:t>
            </a:r>
          </a:p>
          <a:p>
            <a:pPr marL="171450" indent="-171450">
              <a:buFontTx/>
              <a:buChar char="-"/>
            </a:pPr>
            <a:r>
              <a:rPr lang="de-DE" baseline="0" dirty="0"/>
              <a:t>Ihr werdet ein tiefes neuronales Netz trainieren, um solche und ähnliche Bilder klassifizieren zu können</a:t>
            </a:r>
          </a:p>
          <a:p>
            <a:pPr marL="171450" indent="-171450">
              <a:buFontTx/>
              <a:buChar char="-"/>
            </a:pPr>
            <a:r>
              <a:rPr lang="de-DE" baseline="0" dirty="0"/>
              <a:t>Wir benutzen dafür einen </a:t>
            </a:r>
            <a:r>
              <a:rPr lang="de-DE" baseline="0" dirty="0" err="1"/>
              <a:t>Technologiestack</a:t>
            </a:r>
            <a:r>
              <a:rPr lang="de-DE" baseline="0" dirty="0"/>
              <a:t>, den ihr vor dem Workshop vorbereitet habt</a:t>
            </a:r>
          </a:p>
          <a:p>
            <a:pPr marL="171450" indent="-171450">
              <a:buFontTx/>
              <a:buChar char="-"/>
            </a:pPr>
            <a:r>
              <a:rPr lang="de-DE" baseline="0" dirty="0"/>
              <a:t>Frage: wer hat den </a:t>
            </a:r>
            <a:r>
              <a:rPr lang="de-DE" baseline="0" dirty="0" err="1"/>
              <a:t>Technologiestack</a:t>
            </a:r>
            <a:r>
              <a:rPr lang="de-DE" baseline="0" dirty="0"/>
              <a:t> vorbereitet?</a:t>
            </a:r>
          </a:p>
          <a:p>
            <a:pPr marL="171450" indent="-171450">
              <a:buFontTx/>
              <a:buChar char="-"/>
            </a:pPr>
            <a:r>
              <a:rPr lang="de-DE" dirty="0"/>
              <a:t>Google</a:t>
            </a:r>
            <a:r>
              <a:rPr lang="de-DE" baseline="0" dirty="0"/>
              <a:t> Cloud &gt; Infrastruktur </a:t>
            </a:r>
            <a:r>
              <a:rPr lang="de-DE" baseline="0" dirty="0" err="1"/>
              <a:t>as</a:t>
            </a:r>
            <a:r>
              <a:rPr lang="de-DE" baseline="0" dirty="0"/>
              <a:t> a Service, sehr leistungsfähige Rechner, CPU/RAM und insbesondere GPU!</a:t>
            </a:r>
          </a:p>
          <a:p>
            <a:pPr marL="171450" indent="-171450">
              <a:buFontTx/>
              <a:buChar char="-"/>
            </a:pPr>
            <a:r>
              <a:rPr lang="de-DE" baseline="0" dirty="0"/>
              <a:t>Python: im Bereich ML und besonders neuronale Netze die am weitesten verbreitete Programmiersprache</a:t>
            </a:r>
          </a:p>
          <a:p>
            <a:pPr marL="171450" indent="-171450">
              <a:buFontTx/>
              <a:buChar char="-"/>
            </a:pPr>
            <a:r>
              <a:rPr lang="de-DE" baseline="0" dirty="0" err="1"/>
              <a:t>PyTorch</a:t>
            </a:r>
            <a:r>
              <a:rPr lang="de-DE" baseline="0" dirty="0"/>
              <a:t>: ein von Facebook geschriebenes Framework für neuronale Netze (aktuell weiter verbreitet: </a:t>
            </a:r>
            <a:r>
              <a:rPr lang="de-DE" baseline="0" dirty="0" err="1"/>
              <a:t>TensorFlow</a:t>
            </a:r>
            <a:r>
              <a:rPr lang="de-DE" baseline="0" dirty="0"/>
              <a:t> von Google)</a:t>
            </a:r>
          </a:p>
          <a:p>
            <a:pPr marL="171450" indent="-171450">
              <a:buFontTx/>
              <a:buChar char="-"/>
            </a:pPr>
            <a:r>
              <a:rPr lang="de-DE" baseline="0" dirty="0"/>
              <a:t>fast.ai: ein Wrapper (und ein Online-Kurs), der die Handhabung von </a:t>
            </a:r>
            <a:r>
              <a:rPr lang="de-DE" baseline="0" dirty="0" err="1"/>
              <a:t>PyTorch</a:t>
            </a:r>
            <a:r>
              <a:rPr lang="de-DE" baseline="0" dirty="0"/>
              <a:t> stark vereinfacht und Best Practices bündelt (weit verbreitete Alternative u.a. für </a:t>
            </a:r>
            <a:r>
              <a:rPr lang="de-DE" baseline="0" dirty="0" err="1"/>
              <a:t>TensorFlow</a:t>
            </a:r>
            <a:r>
              <a:rPr lang="de-DE" baseline="0" dirty="0"/>
              <a:t>: </a:t>
            </a:r>
            <a:r>
              <a:rPr lang="de-DE" baseline="0" dirty="0" err="1"/>
              <a:t>Keras</a:t>
            </a:r>
            <a:r>
              <a:rPr lang="de-DE" baseline="0" dirty="0"/>
              <a:t>)</a:t>
            </a:r>
          </a:p>
          <a:p>
            <a:pPr marL="171450" indent="-171450">
              <a:buFontTx/>
              <a:buChar char="-"/>
            </a:pPr>
            <a:r>
              <a:rPr lang="de-DE" baseline="0" dirty="0" err="1"/>
              <a:t>Jupyter</a:t>
            </a:r>
            <a:r>
              <a:rPr lang="de-DE" baseline="0" dirty="0"/>
              <a:t> Notebook: das Front-End mit dem wir Code schreiben, ausprobieren und Ergebnisse visualisieren</a:t>
            </a:r>
          </a:p>
          <a:p>
            <a:pPr marL="171450" indent="-171450">
              <a:buFontTx/>
              <a:buChar char="-"/>
            </a:pPr>
            <a:r>
              <a:rPr lang="de-DE" baseline="0" dirty="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Max-Pooling</a:t>
            </a:r>
          </a:p>
          <a:p>
            <a:pPr marL="171450" indent="-171450">
              <a:buFontTx/>
              <a:buChar char="-"/>
            </a:pPr>
            <a:r>
              <a:rPr lang="de-DE" dirty="0"/>
              <a:t>Average-Pooling</a:t>
            </a:r>
          </a:p>
          <a:p>
            <a:pPr marL="171450" indent="-171450">
              <a:buFontTx/>
              <a:buChar char="-"/>
            </a:pPr>
            <a:r>
              <a:rPr lang="de-DE" dirty="0"/>
              <a:t>Folge-Berechnungen werden einfacher</a:t>
            </a:r>
            <a:r>
              <a:rPr lang="de-DE" baseline="0" dirty="0"/>
              <a:t> (weniger Speicher und Rechenleistung notwendig)</a:t>
            </a: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http://scs.ryerson.ca/~aharley/vis/conv/</a:t>
            </a:r>
          </a:p>
          <a:p>
            <a:endParaRPr lang="de-DE" dirty="0"/>
          </a:p>
          <a:p>
            <a:r>
              <a:rPr lang="de-DE" dirty="0"/>
              <a:t>Die Filter in der zweiten Schicht sind</a:t>
            </a:r>
            <a:r>
              <a:rPr lang="de-DE" baseline="0" dirty="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30</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31</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Mit Stochastic Gradient Descent wird das Minimum gefunden</a:t>
            </a:r>
          </a:p>
        </p:txBody>
      </p:sp>
      <p:sp>
        <p:nvSpPr>
          <p:cNvPr id="4" name="Foliennummernplatzhalter 3"/>
          <p:cNvSpPr>
            <a:spLocks noGrp="1"/>
          </p:cNvSpPr>
          <p:nvPr>
            <p:ph type="sldNum" sz="quarter" idx="5"/>
          </p:nvPr>
        </p:nvSpPr>
        <p:spPr/>
        <p:txBody>
          <a:bodyPr/>
          <a:lstStyle/>
          <a:p>
            <a:fld id="{35FF68A2-8B59-4407-B02A-7B4C7DD9315A}" type="slidenum">
              <a:rPr lang="de-DE" smtClean="0"/>
              <a:t>32</a:t>
            </a:fld>
            <a:endParaRPr lang="de-DE" dirty="0"/>
          </a:p>
        </p:txBody>
      </p:sp>
    </p:spTree>
    <p:extLst>
      <p:ext uri="{BB962C8B-B14F-4D97-AF65-F5344CB8AC3E}">
        <p14:creationId xmlns:p14="http://schemas.microsoft.com/office/powerpoint/2010/main" val="616155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983493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0.03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34</a:t>
            </a:fld>
            <a:endParaRPr lang="de-DE" dirty="0"/>
          </a:p>
        </p:txBody>
      </p:sp>
    </p:spTree>
    <p:extLst>
      <p:ext uri="{BB962C8B-B14F-4D97-AF65-F5344CB8AC3E}">
        <p14:creationId xmlns:p14="http://schemas.microsoft.com/office/powerpoint/2010/main" val="4177027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https://playground.tensorflow.org/#activation=sigmoid&amp;batchSize=10&amp;dataset=circle&amp;regDataset=reg-plane&amp;learningRate=3&amp;regularizationRate=0&amp;noise=0&amp;networkShape=4,2&amp;seed=0.78772&amp;showTestData=false&amp;discretize=false&amp;percTrainData=50&amp;x=true&amp;y=true&amp;xTimesY=false&amp;xSquared=false&amp;ySquared=false&amp;cosX=false&amp;sinX=false&amp;cosY=false&amp;sinY=false&amp;collectStats=false&amp;problem=classification&amp;initZero=false&amp;hideText=false</a:t>
            </a:r>
          </a:p>
        </p:txBody>
      </p:sp>
      <p:sp>
        <p:nvSpPr>
          <p:cNvPr id="4" name="Foliennummernplatzhalter 3"/>
          <p:cNvSpPr>
            <a:spLocks noGrp="1"/>
          </p:cNvSpPr>
          <p:nvPr>
            <p:ph type="sldNum" sz="quarter" idx="5"/>
          </p:nvPr>
        </p:nvSpPr>
        <p:spPr/>
        <p:txBody>
          <a:bodyPr/>
          <a:lstStyle/>
          <a:p>
            <a:fld id="{35FF68A2-8B59-4407-B02A-7B4C7DD9315A}" type="slidenum">
              <a:rPr lang="de-DE" smtClean="0"/>
              <a:t>35</a:t>
            </a:fld>
            <a:endParaRPr lang="de-DE" dirty="0"/>
          </a:p>
        </p:txBody>
      </p:sp>
    </p:spTree>
    <p:extLst>
      <p:ext uri="{BB962C8B-B14F-4D97-AF65-F5344CB8AC3E}">
        <p14:creationId xmlns:p14="http://schemas.microsoft.com/office/powerpoint/2010/main" val="721921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06-learning-rate</a:t>
            </a:r>
          </a:p>
        </p:txBody>
      </p:sp>
      <p:sp>
        <p:nvSpPr>
          <p:cNvPr id="4" name="Foliennummernplatzhalter 3"/>
          <p:cNvSpPr>
            <a:spLocks noGrp="1"/>
          </p:cNvSpPr>
          <p:nvPr>
            <p:ph type="sldNum" sz="quarter" idx="5"/>
          </p:nvPr>
        </p:nvSpPr>
        <p:spPr/>
        <p:txBody>
          <a:bodyPr/>
          <a:lstStyle/>
          <a:p>
            <a:fld id="{35FF68A2-8B59-4407-B02A-7B4C7DD9315A}" type="slidenum">
              <a:rPr lang="de-DE" smtClean="0"/>
              <a:t>36</a:t>
            </a:fld>
            <a:endParaRPr lang="de-DE" dirty="0"/>
          </a:p>
        </p:txBody>
      </p:sp>
    </p:spTree>
    <p:extLst>
      <p:ext uri="{BB962C8B-B14F-4D97-AF65-F5344CB8AC3E}">
        <p14:creationId xmlns:p14="http://schemas.microsoft.com/office/powerpoint/2010/main" val="3198024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Readme in </a:t>
            </a:r>
            <a:r>
              <a:rPr lang="de-DE" dirty="0" err="1"/>
              <a:t>Jupyter</a:t>
            </a:r>
            <a:r>
              <a:rPr lang="de-DE" dirty="0"/>
              <a:t> zeigen</a:t>
            </a:r>
          </a:p>
        </p:txBody>
      </p:sp>
      <p:sp>
        <p:nvSpPr>
          <p:cNvPr id="4" name="Foliennummernplatzhalter 3"/>
          <p:cNvSpPr>
            <a:spLocks noGrp="1"/>
          </p:cNvSpPr>
          <p:nvPr>
            <p:ph type="sldNum" sz="quarter" idx="10"/>
          </p:nvPr>
        </p:nvSpPr>
        <p:spPr/>
        <p:txBody>
          <a:bodyPr/>
          <a:lstStyle/>
          <a:p>
            <a:fld id="{35FF68A2-8B59-4407-B02A-7B4C7DD9315A}" type="slidenum">
              <a:rPr lang="de-DE" smtClean="0"/>
              <a:t>37</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Input</a:t>
            </a:r>
            <a:r>
              <a:rPr lang="de-DE" baseline="0" dirty="0"/>
              <a:t> Layer: Inputdaten werden in einen numerischen Vektor codiert. Für Bilder z.B. je Pixel drei Werte für rot, grün und blau.</a:t>
            </a:r>
          </a:p>
          <a:p>
            <a:pPr marL="171450" indent="-171450">
              <a:buFontTx/>
              <a:buChar char="-"/>
            </a:pPr>
            <a:r>
              <a:rPr lang="de-DE" baseline="0" dirty="0"/>
              <a:t>Hidden Layers: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a:t>Output Layer: Kann mehr als ein Output-Neuron enthalten. Das gewünschte Ergebnis wird wieder als numerischer Vektor codiert. Bei Klassifizierungen z.B. oft eine Zahl je Klasse. Wenn wir Bilder generieren wollten z.B. je Pixel drei Werte für rot, grün und blau. </a:t>
            </a:r>
          </a:p>
          <a:p>
            <a:pPr marL="171450" indent="-171450">
              <a:buFontTx/>
              <a:buChar char="-"/>
            </a:pPr>
            <a:r>
              <a:rPr lang="de-DE" baseline="0" dirty="0"/>
              <a:t>Nächste Folie: Wie funktioniert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9</a:t>
            </a:fld>
            <a:endParaRPr lang="de-DE" dirty="0"/>
          </a:p>
        </p:txBody>
      </p:sp>
    </p:spTree>
    <p:extLst>
      <p:ext uri="{BB962C8B-B14F-4D97-AF65-F5344CB8AC3E}">
        <p14:creationId xmlns:p14="http://schemas.microsoft.com/office/powerpoint/2010/main" val="1725672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Überleitung: Objektklassifikation so wie vorgestellt entspricht im Prinzip dem State of the Art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40</a:t>
            </a:fld>
            <a:endParaRPr lang="de-DE" dirty="0"/>
          </a:p>
        </p:txBody>
      </p:sp>
    </p:spTree>
    <p:extLst>
      <p:ext uri="{BB962C8B-B14F-4D97-AF65-F5344CB8AC3E}">
        <p14:creationId xmlns:p14="http://schemas.microsoft.com/office/powerpoint/2010/main" val="3613474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Unüberwachtes Lernen (mit Generator und Discriminator Netzwerk) mit dem Ziel, ein möglichst realistisches Ergebnis zu generieren, z.b. Gesichter, hochauflösende Bilder, Simulationen…</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43</a:t>
            </a:fld>
            <a:endParaRPr lang="de-DE" dirty="0"/>
          </a:p>
        </p:txBody>
      </p:sp>
    </p:spTree>
    <p:extLst>
      <p:ext uri="{BB962C8B-B14F-4D97-AF65-F5344CB8AC3E}">
        <p14:creationId xmlns:p14="http://schemas.microsoft.com/office/powerpoint/2010/main" val="483032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Das Netzwerk wird trainiert, indem es Aktionen ausführt, und abhängig von dem Ergebnis der Aktionen über eine Reward Function eine Belohnung oder eine Strafe bekommt</a:t>
            </a:r>
          </a:p>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44</a:t>
            </a:fld>
            <a:endParaRPr lang="de-DE" dirty="0"/>
          </a:p>
        </p:txBody>
      </p:sp>
    </p:spTree>
    <p:extLst>
      <p:ext uri="{BB962C8B-B14F-4D97-AF65-F5344CB8AC3E}">
        <p14:creationId xmlns:p14="http://schemas.microsoft.com/office/powerpoint/2010/main" val="2350482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Nachteil: Capsule Networks sind im Moment noch sehr langsam</a:t>
            </a:r>
          </a:p>
        </p:txBody>
      </p:sp>
      <p:sp>
        <p:nvSpPr>
          <p:cNvPr id="4" name="Foliennummernplatzhalter 3"/>
          <p:cNvSpPr>
            <a:spLocks noGrp="1"/>
          </p:cNvSpPr>
          <p:nvPr>
            <p:ph type="sldNum" sz="quarter" idx="5"/>
          </p:nvPr>
        </p:nvSpPr>
        <p:spPr/>
        <p:txBody>
          <a:bodyPr/>
          <a:lstStyle/>
          <a:p>
            <a:fld id="{35FF68A2-8B59-4407-B02A-7B4C7DD9315A}" type="slidenum">
              <a:rPr lang="de-DE" smtClean="0"/>
              <a:t>45</a:t>
            </a:fld>
            <a:endParaRPr lang="de-DE" dirty="0"/>
          </a:p>
        </p:txBody>
      </p:sp>
    </p:spTree>
    <p:extLst>
      <p:ext uri="{BB962C8B-B14F-4D97-AF65-F5344CB8AC3E}">
        <p14:creationId xmlns:p14="http://schemas.microsoft.com/office/powerpoint/2010/main" val="3345361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46</a:t>
            </a:fld>
            <a:endParaRPr lang="de-DE" dirty="0"/>
          </a:p>
        </p:txBody>
      </p:sp>
    </p:spTree>
    <p:extLst>
      <p:ext uri="{BB962C8B-B14F-4D97-AF65-F5344CB8AC3E}">
        <p14:creationId xmlns:p14="http://schemas.microsoft.com/office/powerpoint/2010/main" val="2451346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Lessons-Learned</a:t>
            </a:r>
            <a:r>
              <a:rPr lang="de-DE" dirty="0"/>
              <a:t> (alle schreiben etwas auf ein Flip)</a:t>
            </a:r>
          </a:p>
          <a:p>
            <a:pPr marL="171450" indent="-171450">
              <a:buFontTx/>
              <a:buChar char="-"/>
            </a:pPr>
            <a:r>
              <a:rPr lang="de-DE" dirty="0"/>
              <a:t>Handy-App Beispiele (6 Teilnehmende jeweils 15</a:t>
            </a:r>
            <a:r>
              <a:rPr lang="de-DE" baseline="0" dirty="0"/>
              <a:t> Minuten</a:t>
            </a:r>
            <a:r>
              <a:rPr lang="de-DE" dirty="0"/>
              <a:t>), Flip vorbereiten, Absprache </a:t>
            </a:r>
            <a:r>
              <a:rPr lang="de-DE" baseline="0" dirty="0"/>
              <a:t>wer wann zeigt</a:t>
            </a:r>
            <a:endParaRPr lang="de-DE" dirty="0"/>
          </a:p>
          <a:p>
            <a:pPr marL="171450" indent="-171450">
              <a:buFontTx/>
              <a:buChar char="-"/>
            </a:pPr>
            <a:r>
              <a:rPr lang="de-DE" dirty="0"/>
              <a:t>CNN-Visualisierung (3</a:t>
            </a:r>
            <a:r>
              <a:rPr lang="de-DE" baseline="0" dirty="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47</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Die Werte werden unterschiedlich stark gewichtet</a:t>
            </a:r>
          </a:p>
          <a:p>
            <a:pPr marL="171450" indent="-171450">
              <a:buFontTx/>
              <a:buChar char="-"/>
            </a:pPr>
            <a:r>
              <a:rPr lang="de-DE" baseline="0" dirty="0"/>
              <a:t>Es wird eine gewichtete Summe gebildet</a:t>
            </a:r>
          </a:p>
          <a:p>
            <a:pPr marL="171450" indent="-171450">
              <a:buFontTx/>
              <a:buChar char="-"/>
            </a:pPr>
            <a:r>
              <a:rPr lang="de-DE" baseline="0" dirty="0"/>
              <a:t>Der Output eines Neurons wird mittels einer Aktivierungsfunktion sigma ermittelt, die der gewichteten Summe einen Output-Wert zuordnet. </a:t>
            </a:r>
          </a:p>
          <a:p>
            <a:pPr marL="171450" indent="-171450">
              <a:buFontTx/>
              <a:buChar char="-"/>
            </a:pPr>
            <a:r>
              <a:rPr lang="de-DE" baseline="0" dirty="0"/>
              <a:t>Der Output eines Neurons lässt sich als Matrixmultiplikation und Berechnung der Aktivierungsfunktion darstellen</a:t>
            </a:r>
          </a:p>
          <a:p>
            <a:pPr marL="171450" indent="-171450">
              <a:buFontTx/>
              <a:buChar char="-"/>
            </a:pPr>
            <a:r>
              <a:rPr lang="de-DE" baseline="0" dirty="0"/>
              <a:t>Beim Training eines Netzes werden die Gewichte aller Neuronen bestimmt</a:t>
            </a:r>
          </a:p>
          <a:p>
            <a:pPr marL="171450" indent="-171450">
              <a:buFontTx/>
              <a:buChar char="-"/>
            </a:pPr>
            <a:r>
              <a:rPr lang="de-DE" baseline="0" dirty="0"/>
              <a:t>Wie kommen wir zu einem neuronalen Netz?</a:t>
            </a:r>
          </a:p>
          <a:p>
            <a:pPr marL="171450" indent="-171450">
              <a:buFontTx/>
              <a:buChar char="-"/>
            </a:pPr>
            <a:endParaRPr lang="de-DE"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10</a:t>
            </a:fld>
            <a:endParaRPr lang="de-DE" dirty="0"/>
          </a:p>
        </p:txBody>
      </p:sp>
    </p:spTree>
    <p:extLst>
      <p:ext uri="{BB962C8B-B14F-4D97-AF65-F5344CB8AC3E}">
        <p14:creationId xmlns:p14="http://schemas.microsoft.com/office/powerpoint/2010/main" val="154455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Durch die nicht-linearitäten ergeben tiefe Architekturen überhaupt erst Sinn, ansonsten wäre das ganze Netz äquivalent zu einer einzigen linearen Abbildung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Haben unterschiedliche mathematische Eigenschaften. Beispiele sind Sigmoid (S zwischen 0 und 1), Tangens hyperbolicus (S zwischen -1 und 1) oder ReLU (hat im Bereich Deep Learning Sigmoid und Co. abgelöst)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Leaky ReLU behebt das Problem toter Neuronen</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11</a:t>
            </a:fld>
            <a:endParaRPr lang="de-DE" dirty="0"/>
          </a:p>
        </p:txBody>
      </p:sp>
    </p:spTree>
    <p:extLst>
      <p:ext uri="{BB962C8B-B14F-4D97-AF65-F5344CB8AC3E}">
        <p14:creationId xmlns:p14="http://schemas.microsoft.com/office/powerpoint/2010/main" val="3244409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422370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13</a:t>
            </a:fld>
            <a:endParaRPr lang="de-DE" dirty="0"/>
          </a:p>
        </p:txBody>
      </p:sp>
    </p:spTree>
    <p:extLst>
      <p:ext uri="{BB962C8B-B14F-4D97-AF65-F5344CB8AC3E}">
        <p14:creationId xmlns:p14="http://schemas.microsoft.com/office/powerpoint/2010/main" val="266401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14</a:t>
            </a:fld>
            <a:endParaRPr lang="de-DE" dirty="0"/>
          </a:p>
        </p:txBody>
      </p:sp>
    </p:spTree>
    <p:extLst>
      <p:ext uri="{BB962C8B-B14F-4D97-AF65-F5344CB8AC3E}">
        <p14:creationId xmlns:p14="http://schemas.microsoft.com/office/powerpoint/2010/main" val="4199512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Loss function hängt stark von Aufgabe ab, oft werden eigene definiert</a:t>
            </a:r>
          </a:p>
          <a:p>
            <a:pPr marL="171450" indent="-171450">
              <a:buFontTx/>
              <a:buChar char="-"/>
            </a:pPr>
            <a:r>
              <a:rPr lang="de-DE" dirty="0"/>
              <a:t>Am öftesten benutzt:</a:t>
            </a:r>
          </a:p>
          <a:p>
            <a:pPr marL="171450" indent="-171450">
              <a:buFontTx/>
              <a:buChar char="-"/>
            </a:pPr>
            <a:r>
              <a:rPr lang="de-DE" dirty="0"/>
              <a:t>L1 Loss: least absolute error </a:t>
            </a:r>
          </a:p>
          <a:p>
            <a:pPr marL="171450" indent="-171450">
              <a:buFontTx/>
              <a:buChar char="-"/>
            </a:pPr>
            <a:r>
              <a:rPr lang="de-DE" dirty="0"/>
              <a:t>L2 Loss: least square error</a:t>
            </a:r>
          </a:p>
          <a:p>
            <a:pPr marL="171450" indent="-171450">
              <a:buFontTx/>
              <a:buChar char="-"/>
            </a:pPr>
            <a:r>
              <a:rPr lang="de-DE" dirty="0"/>
              <a:t>Übersicht: http://www.chioka.in/differences-between-l1-and-l2-as-loss-function-and-regularization/</a:t>
            </a:r>
          </a:p>
        </p:txBody>
      </p:sp>
      <p:sp>
        <p:nvSpPr>
          <p:cNvPr id="4" name="Foliennummernplatzhalter 3"/>
          <p:cNvSpPr>
            <a:spLocks noGrp="1"/>
          </p:cNvSpPr>
          <p:nvPr>
            <p:ph type="sldNum" sz="quarter" idx="5"/>
          </p:nvPr>
        </p:nvSpPr>
        <p:spPr/>
        <p:txBody>
          <a:bodyPr/>
          <a:lstStyle/>
          <a:p>
            <a:fld id="{35FF68A2-8B59-4407-B02A-7B4C7DD9315A}" type="slidenum">
              <a:rPr lang="de-DE" smtClean="0"/>
              <a:t>15</a:t>
            </a:fld>
            <a:endParaRPr lang="de-DE" dirty="0"/>
          </a:p>
        </p:txBody>
      </p:sp>
    </p:spTree>
    <p:extLst>
      <p:ext uri="{BB962C8B-B14F-4D97-AF65-F5344CB8AC3E}">
        <p14:creationId xmlns:p14="http://schemas.microsoft.com/office/powerpoint/2010/main" val="25210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23.05.2019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23.05.2019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23.05.2019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a:t>eXXcellent solutions</a:t>
            </a:r>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a:t>the essence for your business.</a:t>
            </a:r>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Titel der </a:t>
            </a:r>
            <a:r>
              <a:rPr lang="de-DE" dirty="0" err="1"/>
              <a:t>präsentation</a:t>
            </a:r>
            <a:endParaRPr lang="de-DE" dirty="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Autoren</a:t>
            </a:r>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Ort, Datum</a:t>
            </a:r>
          </a:p>
        </p:txBody>
      </p:sp>
      <p:sp>
        <p:nvSpPr>
          <p:cNvPr id="4" name="Inhaltsplatzhalter 3"/>
          <p:cNvSpPr>
            <a:spLocks noGrp="1"/>
          </p:cNvSpPr>
          <p:nvPr>
            <p:ph sz="quarter" idx="14" hasCustomPrompt="1"/>
          </p:nvPr>
        </p:nvSpPr>
        <p:spPr>
          <a:xfrm>
            <a:off x="584199" y="253999"/>
            <a:ext cx="2514600" cy="723900"/>
          </a:xfrm>
        </p:spPr>
        <p:txBody>
          <a:bodyPr/>
          <a:lstStyle/>
          <a:p>
            <a:r>
              <a:rPr lang="de-DE" dirty="0"/>
              <a:t>Kundenlogo (optional)</a:t>
            </a:r>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a:t>Hier Agenda einfügen. Vorlage ist in der Masteransicht auf der letzten Folie zu finden.</a:t>
            </a:r>
          </a:p>
        </p:txBody>
      </p:sp>
      <p:sp>
        <p:nvSpPr>
          <p:cNvPr id="8"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23.05.2019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56918D0-6CC3-4BFA-A4B0-A37D240E40FE}" type="datetime1">
              <a:rPr lang="de-DE" smtClean="0"/>
              <a:t>23.05.2019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a:t>Chevrons in der richtigen Größe für 33pt. Erstes Chevron textzentriert</a:t>
            </a:r>
            <a:r>
              <a:rPr lang="de-DE" sz="3300" baseline="0" dirty="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a:solidFill>
                  <a:schemeClr val="bg1"/>
                </a:solidFill>
              </a:rPr>
              <a:t>Vorlage für die </a:t>
            </a:r>
            <a:r>
              <a:rPr lang="de-DE" dirty="0" err="1">
                <a:solidFill>
                  <a:schemeClr val="bg1"/>
                </a:solidFill>
              </a:rPr>
              <a:t>Agendatabelle</a:t>
            </a:r>
            <a:r>
              <a:rPr lang="de-DE" dirty="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extLst>
                    <a:ext uri="{9D8B030D-6E8A-4147-A177-3AD203B41FA5}">
                      <a16:colId xmlns:a16="http://schemas.microsoft.com/office/drawing/2014/main" val="20000"/>
                    </a:ext>
                  </a:extLst>
                </a:gridCol>
              </a:tblGrid>
              <a:tr h="370840">
                <a:tc>
                  <a:txBody>
                    <a:bodyPr/>
                    <a:lstStyle/>
                    <a:p>
                      <a:pPr>
                        <a:lnSpc>
                          <a:spcPct val="150000"/>
                        </a:lnSpc>
                      </a:pPr>
                      <a:r>
                        <a:rPr lang="de-DE" sz="2600" b="0" dirty="0">
                          <a:solidFill>
                            <a:schemeClr val="accent4"/>
                          </a:solidFill>
                          <a:latin typeface="DIN OT Medium" panose="020B0604020201010104" pitchFamily="34" charset="0"/>
                        </a:rPr>
                        <a:t>Leistungsspektrum</a:t>
                      </a: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a:lnSpc>
                          <a:spcPct val="150000"/>
                        </a:lnSpc>
                      </a:pPr>
                      <a:r>
                        <a:rPr lang="de-DE" sz="2600" b="0" dirty="0">
                          <a:solidFill>
                            <a:schemeClr val="bg1"/>
                          </a:solidFill>
                          <a:latin typeface="+mj-lt"/>
                        </a:rPr>
                        <a:t>Credo - Vision - Werte</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nSpc>
                          <a:spcPct val="150000"/>
                        </a:lnSpc>
                      </a:pPr>
                      <a:r>
                        <a:rPr lang="de-DE" sz="2600" b="0" dirty="0">
                          <a:solidFill>
                            <a:schemeClr val="bg1"/>
                          </a:solidFill>
                          <a:latin typeface="+mj-lt"/>
                        </a:rPr>
                        <a:t>Wir sind eXXcellent</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nSpc>
                          <a:spcPct val="150000"/>
                        </a:lnSpc>
                      </a:pPr>
                      <a:r>
                        <a:rPr lang="de-DE" sz="2600" b="0" dirty="0">
                          <a:solidFill>
                            <a:schemeClr val="bg1"/>
                          </a:solidFill>
                          <a:latin typeface="+mj-lt"/>
                        </a:rPr>
                        <a:t>Kunden &amp; Lösungen</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23.05.2019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23.05.2019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23.05.2019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9422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23.05.2019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23.05.2019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23.05.2019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23.05.2019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23.05.2019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5"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8"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a:t>Titelmasterformat durch Klicken bearbeiten</a:t>
            </a:r>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23.05.2019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6.xml"/><Relationship Id="rId7" Type="http://schemas.openxmlformats.org/officeDocument/2006/relationships/image" Target="../media/image7.emf"/><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8.xml"/><Relationship Id="rId7" Type="http://schemas.openxmlformats.org/officeDocument/2006/relationships/image" Target="../media/image7.emf"/><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oleObject" Target="../embeddings/oleObject12.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7.emf"/><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oleObject" Target="../embeddings/oleObject13.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2.xml"/><Relationship Id="rId7" Type="http://schemas.openxmlformats.org/officeDocument/2006/relationships/image" Target="../media/image7.emf"/><Relationship Id="rId2" Type="http://schemas.openxmlformats.org/officeDocument/2006/relationships/tags" Target="../tags/tag21.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tags" Target="../tags/tag24.xml"/><Relationship Id="rId7" Type="http://schemas.openxmlformats.org/officeDocument/2006/relationships/image" Target="../media/image7.emf"/><Relationship Id="rId2" Type="http://schemas.openxmlformats.org/officeDocument/2006/relationships/tags" Target="../tags/tag23.xml"/><Relationship Id="rId1" Type="http://schemas.openxmlformats.org/officeDocument/2006/relationships/vmlDrawing" Target="../drawings/vmlDrawing16.vml"/><Relationship Id="rId6" Type="http://schemas.openxmlformats.org/officeDocument/2006/relationships/oleObject" Target="../embeddings/oleObject13.bin"/><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vmlDrawing" Target="../drawings/vmlDrawing17.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vmlDrawing" Target="../drawings/vmlDrawing18.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tags" Target="../tags/tag27.xml"/><Relationship Id="rId1" Type="http://schemas.openxmlformats.org/officeDocument/2006/relationships/vmlDrawing" Target="../drawings/vmlDrawing19.vml"/><Relationship Id="rId6" Type="http://schemas.openxmlformats.org/officeDocument/2006/relationships/image" Target="../media/image7.emf"/><Relationship Id="rId5" Type="http://schemas.openxmlformats.org/officeDocument/2006/relationships/oleObject" Target="../embeddings/oleObject15.bin"/><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tags" Target="../tags/tag28.xml"/><Relationship Id="rId1" Type="http://schemas.openxmlformats.org/officeDocument/2006/relationships/vmlDrawing" Target="../drawings/vmlDrawing20.vml"/><Relationship Id="rId6" Type="http://schemas.openxmlformats.org/officeDocument/2006/relationships/image" Target="../media/image7.emf"/><Relationship Id="rId5" Type="http://schemas.openxmlformats.org/officeDocument/2006/relationships/oleObject" Target="../embeddings/oleObject16.bin"/><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29.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17.bin"/><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18.bin"/><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1.xml"/><Relationship Id="rId1" Type="http://schemas.openxmlformats.org/officeDocument/2006/relationships/vmlDrawing" Target="../drawings/vmlDrawing23.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2.xml"/><Relationship Id="rId1" Type="http://schemas.openxmlformats.org/officeDocument/2006/relationships/vmlDrawing" Target="../drawings/vmlDrawing24.vml"/><Relationship Id="rId6" Type="http://schemas.openxmlformats.org/officeDocument/2006/relationships/image" Target="../media/image7.emf"/><Relationship Id="rId5" Type="http://schemas.openxmlformats.org/officeDocument/2006/relationships/oleObject" Target="../embeddings/oleObject20.bin"/><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33.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5.xml"/><Relationship Id="rId1" Type="http://schemas.openxmlformats.org/officeDocument/2006/relationships/vmlDrawing" Target="../drawings/vmlDrawing27.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23.bin"/></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vmlDrawing" Target="../drawings/vmlDrawing28.vml"/><Relationship Id="rId6" Type="http://schemas.openxmlformats.org/officeDocument/2006/relationships/image" Target="../media/image7.emf"/><Relationship Id="rId5" Type="http://schemas.openxmlformats.org/officeDocument/2006/relationships/oleObject" Target="../embeddings/oleObject24.bin"/><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vmlDrawing" Target="../drawings/vmlDrawing29.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gif"/><Relationship Id="rId2" Type="http://schemas.openxmlformats.org/officeDocument/2006/relationships/tags" Target="../tags/tag38.xml"/><Relationship Id="rId1" Type="http://schemas.openxmlformats.org/officeDocument/2006/relationships/vmlDrawing" Target="../drawings/vmlDrawing30.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39.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tags" Target="../tags/tag40.xml"/><Relationship Id="rId1" Type="http://schemas.openxmlformats.org/officeDocument/2006/relationships/vmlDrawing" Target="../drawings/vmlDrawing32.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41.xml"/><Relationship Id="rId1" Type="http://schemas.openxmlformats.org/officeDocument/2006/relationships/vmlDrawing" Target="../drawings/vmlDrawing33.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2.png"/><Relationship Id="rId2" Type="http://schemas.openxmlformats.org/officeDocument/2006/relationships/tags" Target="../tags/tag42.xml"/><Relationship Id="rId1" Type="http://schemas.openxmlformats.org/officeDocument/2006/relationships/vmlDrawing" Target="../drawings/vmlDrawing34.vml"/><Relationship Id="rId6" Type="http://schemas.openxmlformats.org/officeDocument/2006/relationships/image" Target="../media/image7.emf"/><Relationship Id="rId5" Type="http://schemas.openxmlformats.org/officeDocument/2006/relationships/oleObject" Target="../embeddings/oleObject23.bin"/><Relationship Id="rId4"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tags" Target="../tags/tag43.xml"/><Relationship Id="rId1" Type="http://schemas.openxmlformats.org/officeDocument/2006/relationships/vmlDrawing" Target="../drawings/vmlDrawing35.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4.xml"/><Relationship Id="rId1" Type="http://schemas.openxmlformats.org/officeDocument/2006/relationships/vmlDrawing" Target="../drawings/vmlDrawing36.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28.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5.xml"/><Relationship Id="rId1" Type="http://schemas.openxmlformats.org/officeDocument/2006/relationships/vmlDrawing" Target="../drawings/vmlDrawing37.vml"/><Relationship Id="rId5" Type="http://schemas.openxmlformats.org/officeDocument/2006/relationships/image" Target="../media/image7.e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46.xml"/><Relationship Id="rId1" Type="http://schemas.openxmlformats.org/officeDocument/2006/relationships/vmlDrawing" Target="../drawings/vmlDrawing38.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vmlDrawing" Target="../drawings/vmlDrawing39.vml"/><Relationship Id="rId6" Type="http://schemas.openxmlformats.org/officeDocument/2006/relationships/image" Target="../media/image42.gif"/><Relationship Id="rId5" Type="http://schemas.openxmlformats.org/officeDocument/2006/relationships/image" Target="../media/image7.emf"/><Relationship Id="rId4" Type="http://schemas.openxmlformats.org/officeDocument/2006/relationships/oleObject" Target="../embeddings/oleObject26.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48.xml"/><Relationship Id="rId1" Type="http://schemas.openxmlformats.org/officeDocument/2006/relationships/vmlDrawing" Target="../drawings/vmlDrawing40.vml"/><Relationship Id="rId6" Type="http://schemas.openxmlformats.org/officeDocument/2006/relationships/image" Target="../media/image43.jpeg"/><Relationship Id="rId5" Type="http://schemas.openxmlformats.org/officeDocument/2006/relationships/image" Target="../media/image7.emf"/><Relationship Id="rId4" Type="http://schemas.openxmlformats.org/officeDocument/2006/relationships/oleObject" Target="../embeddings/oleObject26.bin"/></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jpeg"/><Relationship Id="rId2" Type="http://schemas.openxmlformats.org/officeDocument/2006/relationships/tags" Target="../tags/tag49.xml"/><Relationship Id="rId1" Type="http://schemas.openxmlformats.org/officeDocument/2006/relationships/vmlDrawing" Target="../drawings/vmlDrawing41.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tags" Target="../tags/tag50.xml"/><Relationship Id="rId1" Type="http://schemas.openxmlformats.org/officeDocument/2006/relationships/vmlDrawing" Target="../drawings/vmlDrawing42.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tags" Target="../tags/tag51.xml"/><Relationship Id="rId1" Type="http://schemas.openxmlformats.org/officeDocument/2006/relationships/vmlDrawing" Target="../drawings/vmlDrawing43.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tags" Target="../tags/tag52.xml"/><Relationship Id="rId1" Type="http://schemas.openxmlformats.org/officeDocument/2006/relationships/vmlDrawing" Target="../drawings/vmlDrawing44.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3.xml"/><Relationship Id="rId1" Type="http://schemas.openxmlformats.org/officeDocument/2006/relationships/vmlDrawing" Target="../drawings/vmlDrawing45.vml"/><Relationship Id="rId6" Type="http://schemas.openxmlformats.org/officeDocument/2006/relationships/image" Target="../media/image7.emf"/><Relationship Id="rId5" Type="http://schemas.openxmlformats.org/officeDocument/2006/relationships/oleObject" Target="../embeddings/oleObject30.bin"/><Relationship Id="rId4"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7.emf"/><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2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a:t>eXXcellent </a:t>
            </a:r>
            <a:r>
              <a:rPr lang="de-DE" dirty="0" err="1"/>
              <a:t>workshop</a:t>
            </a:r>
            <a:r>
              <a:rPr lang="de-DE" dirty="0"/>
              <a:t> 2019 - Thema 3 „AI/ML“</a:t>
            </a:r>
          </a:p>
        </p:txBody>
      </p:sp>
      <p:sp>
        <p:nvSpPr>
          <p:cNvPr id="8" name="Textplatzhalter 7"/>
          <p:cNvSpPr>
            <a:spLocks noGrp="1"/>
          </p:cNvSpPr>
          <p:nvPr>
            <p:ph type="body" sz="quarter" idx="10"/>
          </p:nvPr>
        </p:nvSpPr>
        <p:spPr/>
        <p:txBody>
          <a:bodyPr/>
          <a:lstStyle/>
          <a:p>
            <a:r>
              <a:rPr lang="de-DE" dirty="0"/>
              <a:t>Klassifikation von Bildern mit </a:t>
            </a:r>
            <a:r>
              <a:rPr lang="de-DE" dirty="0" err="1"/>
              <a:t>Deep</a:t>
            </a:r>
            <a:r>
              <a:rPr lang="de-DE" dirty="0"/>
              <a:t> Learning</a:t>
            </a:r>
          </a:p>
        </p:txBody>
      </p:sp>
      <p:sp>
        <p:nvSpPr>
          <p:cNvPr id="9" name="Textplatzhalter 8"/>
          <p:cNvSpPr>
            <a:spLocks noGrp="1"/>
          </p:cNvSpPr>
          <p:nvPr>
            <p:ph type="body" sz="quarter" idx="11"/>
          </p:nvPr>
        </p:nvSpPr>
        <p:spPr/>
        <p:txBody>
          <a:bodyPr/>
          <a:lstStyle/>
          <a:p>
            <a:r>
              <a:rPr lang="de-DE" dirty="0"/>
              <a:t>Muriel, Yann &amp; Thomas</a:t>
            </a:r>
          </a:p>
        </p:txBody>
      </p:sp>
      <p:sp>
        <p:nvSpPr>
          <p:cNvPr id="10" name="Textplatzhalter 9"/>
          <p:cNvSpPr>
            <a:spLocks noGrp="1"/>
          </p:cNvSpPr>
          <p:nvPr>
            <p:ph type="body" sz="quarter" idx="12"/>
          </p:nvPr>
        </p:nvSpPr>
        <p:spPr/>
        <p:txBody>
          <a:bodyPr/>
          <a:lstStyle/>
          <a:p>
            <a:r>
              <a:rPr lang="de-DE" dirty="0"/>
              <a:t>Mai 2019</a:t>
            </a:r>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268480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92"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Neurons</a:t>
            </a:r>
          </a:p>
        </p:txBody>
      </p:sp>
      <p:cxnSp>
        <p:nvCxnSpPr>
          <p:cNvPr id="10" name="Gerader Verbinder 9">
            <a:extLst>
              <a:ext uri="{FF2B5EF4-FFF2-40B4-BE49-F238E27FC236}">
                <a16:creationId xmlns:a16="http://schemas.microsoft.com/office/drawing/2014/main"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a:solidFill>
                  <a:schemeClr val="accent3"/>
                </a:solidFill>
                <a:latin typeface="+mj-lt"/>
              </a:rPr>
              <a:t> </a:t>
            </a:r>
            <a:r>
              <a:rPr lang="de-DE" sz="4000" dirty="0">
                <a:solidFill>
                  <a:schemeClr val="tx1"/>
                </a:solidFill>
                <a:latin typeface="+mj-lt"/>
              </a:rPr>
              <a:t> </a:t>
            </a:r>
            <a:r>
              <a:rPr lang="el-GR" sz="4000" dirty="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r>
              <a:rPr lang="de-DE" sz="1000" dirty="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a16="http://schemas.microsoft.com/office/drawing/2014/main"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2</a:t>
              </a: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3</a:t>
              </a: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n</a:t>
              </a: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a16="http://schemas.microsoft.com/office/drawing/2014/main"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46" name="Geschweifte Klammer links 45">
              <a:extLst>
                <a:ext uri="{FF2B5EF4-FFF2-40B4-BE49-F238E27FC236}">
                  <a16:creationId xmlns:a16="http://schemas.microsoft.com/office/drawing/2014/main"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grpSp>
      <p:sp>
        <p:nvSpPr>
          <p:cNvPr id="47" name="Textfeld 46">
            <a:extLst>
              <a:ext uri="{FF2B5EF4-FFF2-40B4-BE49-F238E27FC236}">
                <a16:creationId xmlns:a16="http://schemas.microsoft.com/office/drawing/2014/main"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a16="http://schemas.microsoft.com/office/drawing/2014/main"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a16="http://schemas.microsoft.com/office/drawing/2014/main"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a16="http://schemas.microsoft.com/office/drawing/2014/main"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a16="http://schemas.microsoft.com/office/drawing/2014/main"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n</a:t>
              </a:r>
            </a:p>
          </p:txBody>
        </p:sp>
        <p:sp>
          <p:nvSpPr>
            <p:cNvPr id="48" name="Textfeld 47">
              <a:extLst>
                <a:ext uri="{FF2B5EF4-FFF2-40B4-BE49-F238E27FC236}">
                  <a16:creationId xmlns:a16="http://schemas.microsoft.com/office/drawing/2014/main"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Gewichte</a:t>
              </a:r>
            </a:p>
          </p:txBody>
        </p:sp>
      </p:grpSp>
      <p:sp>
        <p:nvSpPr>
          <p:cNvPr id="49" name="Textfeld 48">
            <a:extLst>
              <a:ext uri="{FF2B5EF4-FFF2-40B4-BE49-F238E27FC236}">
                <a16:creationId xmlns:a16="http://schemas.microsoft.com/office/drawing/2014/main"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Aktivierungsfunktion</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56" name="Textfeld 55">
            <a:extLst>
              <a:ext uri="{FF2B5EF4-FFF2-40B4-BE49-F238E27FC236}">
                <a16:creationId xmlns:a16="http://schemas.microsoft.com/office/drawing/2014/main"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gewichtete</a:t>
            </a:r>
            <a:br>
              <a:rPr lang="de-DE" sz="1600" dirty="0">
                <a:solidFill>
                  <a:schemeClr val="accent1"/>
                </a:solidFill>
                <a:latin typeface="+mj-lt"/>
              </a:rPr>
            </a:br>
            <a:r>
              <a:rPr lang="de-DE" sz="1600" dirty="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pic>
        <p:nvPicPr>
          <p:cNvPr id="36" name="Grafik 35">
            <a:extLst>
              <a:ext uri="{FF2B5EF4-FFF2-40B4-BE49-F238E27FC236}">
                <a16:creationId xmlns:a16="http://schemas.microsoft.com/office/drawing/2014/main" id="{0BBD0464-39E6-4D5F-9AFA-168BFE54A9AF}"/>
              </a:ext>
            </a:extLst>
          </p:cNvPr>
          <p:cNvPicPr>
            <a:picLocks noChangeAspect="1"/>
          </p:cNvPicPr>
          <p:nvPr/>
        </p:nvPicPr>
        <p:blipFill>
          <a:blip r:embed="rId9"/>
          <a:stretch>
            <a:fillRect/>
          </a:stretch>
        </p:blipFill>
        <p:spPr>
          <a:xfrm>
            <a:off x="9296239" y="562230"/>
            <a:ext cx="2353108" cy="1838366"/>
          </a:xfrm>
          <a:prstGeom prst="rect">
            <a:avLst/>
          </a:prstGeom>
        </p:spPr>
      </p:pic>
    </p:spTree>
    <p:extLst>
      <p:ext uri="{BB962C8B-B14F-4D97-AF65-F5344CB8AC3E}">
        <p14:creationId xmlns:p14="http://schemas.microsoft.com/office/powerpoint/2010/main" val="30349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27" name="think-cell Folie" r:id="rId6" imgW="473" imgH="468" progId="TCLayout.ActiveDocument.1">
                  <p:embed/>
                </p:oleObj>
              </mc:Choice>
              <mc:Fallback>
                <p:oleObj name="think-cell Folie" r:id="rId6" imgW="473" imgH="468" progId="TCLayout.ActiveDocument.1">
                  <p:embed/>
                  <p:pic>
                    <p:nvPicPr>
                      <p:cNvPr id="8" name="Objek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11</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Aktivierungsfunktion </a:t>
            </a:r>
            <a:r>
              <a:rPr lang="el-GR" dirty="0"/>
              <a:t>σ</a:t>
            </a:r>
            <a:endParaRPr lang="de-DE" dirty="0"/>
          </a:p>
        </p:txBody>
      </p:sp>
      <p:sp>
        <p:nvSpPr>
          <p:cNvPr id="9" name="Textfeld 8">
            <a:extLst>
              <a:ext uri="{FF2B5EF4-FFF2-40B4-BE49-F238E27FC236}">
                <a16:creationId xmlns:a16="http://schemas.microsoft.com/office/drawing/2014/main" id="{8BA215B4-8758-4558-8E87-5A145FDFFF8D}"/>
              </a:ext>
            </a:extLst>
          </p:cNvPr>
          <p:cNvSpPr txBox="1"/>
          <p:nvPr/>
        </p:nvSpPr>
        <p:spPr>
          <a:xfrm>
            <a:off x="914400" y="1473200"/>
            <a:ext cx="9714519"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Ermöglicht das Lernen nicht-linearer Funktionen -&gt; Essenziell für viele Anwendungsfälle in der Praxis</a:t>
            </a:r>
          </a:p>
        </p:txBody>
      </p:sp>
      <p:sp>
        <p:nvSpPr>
          <p:cNvPr id="44" name="Textfeld 43">
            <a:extLst>
              <a:ext uri="{FF2B5EF4-FFF2-40B4-BE49-F238E27FC236}">
                <a16:creationId xmlns:a16="http://schemas.microsoft.com/office/drawing/2014/main" id="{756C2A8D-76E9-459B-9FE8-0700CCCFC196}"/>
              </a:ext>
            </a:extLst>
          </p:cNvPr>
          <p:cNvSpPr txBox="1"/>
          <p:nvPr/>
        </p:nvSpPr>
        <p:spPr>
          <a:xfrm>
            <a:off x="1106199" y="6151146"/>
            <a:ext cx="6098144"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Zusätzlich spezielle Funktionen für Output-Layer, z.B. Softmax</a:t>
            </a:r>
          </a:p>
        </p:txBody>
      </p:sp>
      <p:pic>
        <p:nvPicPr>
          <p:cNvPr id="25" name="Grafik 24">
            <a:extLst>
              <a:ext uri="{FF2B5EF4-FFF2-40B4-BE49-F238E27FC236}">
                <a16:creationId xmlns:a16="http://schemas.microsoft.com/office/drawing/2014/main" id="{CFEAE09A-B5DC-4810-83FB-1251B34908AD}"/>
              </a:ext>
            </a:extLst>
          </p:cNvPr>
          <p:cNvPicPr>
            <a:picLocks noChangeAspect="1"/>
          </p:cNvPicPr>
          <p:nvPr/>
        </p:nvPicPr>
        <p:blipFill>
          <a:blip r:embed="rId8"/>
          <a:stretch>
            <a:fillRect/>
          </a:stretch>
        </p:blipFill>
        <p:spPr>
          <a:xfrm>
            <a:off x="3044843" y="1886837"/>
            <a:ext cx="5453631" cy="4260650"/>
          </a:xfrm>
          <a:prstGeom prst="rect">
            <a:avLst/>
          </a:prstGeom>
        </p:spPr>
      </p:pic>
    </p:spTree>
    <p:extLst>
      <p:ext uri="{BB962C8B-B14F-4D97-AF65-F5344CB8AC3E}">
        <p14:creationId xmlns:p14="http://schemas.microsoft.com/office/powerpoint/2010/main" val="2570170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335474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85"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a:xfrm>
            <a:off x="630000" y="1486800"/>
            <a:ext cx="10231040" cy="4029763"/>
          </a:xfrm>
        </p:spPr>
        <p:txBody>
          <a:bodyPr/>
          <a:lstStyle/>
          <a:p>
            <a:r>
              <a:rPr lang="de-DE" dirty="0"/>
              <a:t>Designentscheidungen -&gt; hängen von Aufgabe und Daten ab</a:t>
            </a:r>
          </a:p>
          <a:p>
            <a:pPr lvl="2"/>
            <a:endParaRPr lang="de-DE" dirty="0"/>
          </a:p>
          <a:p>
            <a:pPr lvl="2"/>
            <a:r>
              <a:rPr lang="de-DE" dirty="0"/>
              <a:t>Typ/Architektur des Netzes</a:t>
            </a:r>
          </a:p>
          <a:p>
            <a:pPr lvl="2"/>
            <a:r>
              <a:rPr lang="de-DE" dirty="0"/>
              <a:t>Input und Output des Netzes</a:t>
            </a:r>
          </a:p>
          <a:p>
            <a:pPr lvl="2"/>
            <a:r>
              <a:rPr lang="de-DE" dirty="0"/>
              <a:t>Anzahl der Layer</a:t>
            </a:r>
          </a:p>
          <a:p>
            <a:pPr lvl="2"/>
            <a:r>
              <a:rPr lang="de-DE" dirty="0"/>
              <a:t>Anzahl der Neuronen je Layer</a:t>
            </a:r>
          </a:p>
          <a:p>
            <a:pPr lvl="2"/>
            <a:r>
              <a:rPr lang="de-DE" dirty="0"/>
              <a:t>Verbindungen der Neuronen untereinander</a:t>
            </a:r>
          </a:p>
          <a:p>
            <a:pPr lvl="2"/>
            <a:r>
              <a:rPr lang="de-DE" dirty="0"/>
              <a:t>Aktivierungsfunktion für die Neuronen</a:t>
            </a:r>
          </a:p>
          <a:p>
            <a:pPr lvl="2"/>
            <a:endParaRPr lang="de-DE" dirty="0"/>
          </a:p>
          <a:p>
            <a:pPr lvl="2"/>
            <a:endParaRPr lang="de-DE" dirty="0"/>
          </a:p>
          <a:p>
            <a:pPr indent="-230400"/>
            <a:r>
              <a:rPr lang="de-DE" dirty="0"/>
              <a:t>In der Praxis: Oft Rückgriff auf erprobte (in der Bilderkennung meistens vortrainierte) Architekturen, z.B. Convolutional Neural Networks (CNNs)</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12</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spTree>
    <p:extLst>
      <p:ext uri="{BB962C8B-B14F-4D97-AF65-F5344CB8AC3E}">
        <p14:creationId xmlns:p14="http://schemas.microsoft.com/office/powerpoint/2010/main" val="42469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51" name="think-cell Folie" r:id="rId6" imgW="473" imgH="468" progId="TCLayout.ActiveDocument.1">
                  <p:embed/>
                </p:oleObj>
              </mc:Choice>
              <mc:Fallback>
                <p:oleObj name="think-cell Folie" r:id="rId6" imgW="473" imgH="468" progId="TCLayout.ActiveDocument.1">
                  <p:embed/>
                  <p:pic>
                    <p:nvPicPr>
                      <p:cNvPr id="7" name="Objekt 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1" name="Inhaltsplatzhalter 30"/>
          <p:cNvSpPr>
            <a:spLocks noGrp="1"/>
          </p:cNvSpPr>
          <p:nvPr>
            <p:ph sz="half" idx="2"/>
          </p:nvPr>
        </p:nvSpPr>
        <p:spPr>
          <a:xfrm>
            <a:off x="732000" y="1586608"/>
            <a:ext cx="5364000" cy="4029763"/>
          </a:xfrm>
        </p:spPr>
        <p:txBody>
          <a:bodyPr/>
          <a:lstStyle/>
          <a:p>
            <a:r>
              <a:rPr lang="de-DE" dirty="0"/>
              <a:t>Überwachtes Lernen eines neuronalen Netzes</a:t>
            </a:r>
          </a:p>
          <a:p>
            <a:endParaRPr lang="de-DE" dirty="0"/>
          </a:p>
          <a:p>
            <a:pPr lvl="2"/>
            <a:r>
              <a:rPr lang="de-DE" dirty="0"/>
              <a:t>Beispiele mit Input-Daten und gewünschtem Output sammeln oder erstellen</a:t>
            </a:r>
          </a:p>
          <a:p>
            <a:pPr lvl="2"/>
            <a:endParaRPr lang="de-DE" dirty="0"/>
          </a:p>
          <a:p>
            <a:pPr lvl="2"/>
            <a:r>
              <a:rPr lang="de-DE" dirty="0"/>
              <a:t>Beispiele in Trainings- und Validierungsdaten aufteilen</a:t>
            </a:r>
          </a:p>
          <a:p>
            <a:pPr lvl="2"/>
            <a:endParaRPr lang="de-DE" dirty="0"/>
          </a:p>
          <a:p>
            <a:pPr lvl="2"/>
            <a:r>
              <a:rPr lang="de-DE" dirty="0"/>
              <a:t>Funktion zur Bestimmung der Abweichung des Netzes festlegen (Verlustfunktion/ Loss Function), die den gewünschten Output und tatsächlichen Output je Beispiel vergleicht.</a:t>
            </a:r>
          </a:p>
          <a:p>
            <a:pPr lvl="2"/>
            <a:endParaRPr lang="de-DE" dirty="0"/>
          </a:p>
          <a:p>
            <a:pPr lvl="2"/>
            <a:r>
              <a:rPr lang="de-DE" dirty="0"/>
              <a:t>Diverse weitere Hyperparameter (Learning Rate, Batch Size…)</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13</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9" name="Grafik 8">
            <a:extLst>
              <a:ext uri="{FF2B5EF4-FFF2-40B4-BE49-F238E27FC236}">
                <a16:creationId xmlns:a16="http://schemas.microsoft.com/office/drawing/2014/main" id="{67CB3EBA-E8EE-45E8-B13D-A0BE0FFFD78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096000" y="1652417"/>
            <a:ext cx="5822530" cy="3618975"/>
          </a:xfrm>
          <a:prstGeom prst="rect">
            <a:avLst/>
          </a:prstGeom>
        </p:spPr>
      </p:pic>
    </p:spTree>
    <p:extLst>
      <p:ext uri="{BB962C8B-B14F-4D97-AF65-F5344CB8AC3E}">
        <p14:creationId xmlns:p14="http://schemas.microsoft.com/office/powerpoint/2010/main" val="341167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9" name="think-cell Folie" r:id="rId6" imgW="473" imgH="468" progId="TCLayout.ActiveDocument.1">
                  <p:embed/>
                </p:oleObj>
              </mc:Choice>
              <mc:Fallback>
                <p:oleObj name="think-cell Folie" r:id="rId6" imgW="473" imgH="468" progId="TCLayout.ActiveDocument.1">
                  <p:embed/>
                  <p:pic>
                    <p:nvPicPr>
                      <p:cNvPr id="7" name="Objekt 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 name="Foliennummernplatzhalter 2"/>
          <p:cNvSpPr>
            <a:spLocks noGrp="1"/>
          </p:cNvSpPr>
          <p:nvPr>
            <p:ph type="sldNum" sz="quarter" idx="12"/>
          </p:nvPr>
        </p:nvSpPr>
        <p:spPr/>
        <p:txBody>
          <a:bodyPr/>
          <a:lstStyle/>
          <a:p>
            <a:fld id="{45B24253-E62C-4215-B393-B45F13A987CD}" type="slidenum">
              <a:rPr lang="de-DE" smtClean="0"/>
              <a:pPr/>
              <a:t>14</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8" name="Inhaltsplatzhalter 7">
            <a:extLst>
              <a:ext uri="{FF2B5EF4-FFF2-40B4-BE49-F238E27FC236}">
                <a16:creationId xmlns:a16="http://schemas.microsoft.com/office/drawing/2014/main" id="{D81BB690-9893-47F8-9E96-1D6C4021AE41}"/>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6230883" y="2626644"/>
            <a:ext cx="5705872" cy="3300038"/>
          </a:xfrm>
        </p:spPr>
      </p:pic>
      <p:sp>
        <p:nvSpPr>
          <p:cNvPr id="14" name="Inhaltsplatzhalter 30">
            <a:extLst>
              <a:ext uri="{FF2B5EF4-FFF2-40B4-BE49-F238E27FC236}">
                <a16:creationId xmlns:a16="http://schemas.microsoft.com/office/drawing/2014/main" id="{7A4C1655-278A-4531-9028-5C1C1755A95C}"/>
              </a:ext>
            </a:extLst>
          </p:cNvPr>
          <p:cNvSpPr txBox="1">
            <a:spLocks/>
          </p:cNvSpPr>
          <p:nvPr/>
        </p:nvSpPr>
        <p:spPr>
          <a:xfrm>
            <a:off x="866883" y="1330921"/>
            <a:ext cx="5364000"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Aufteilen der Daten</a:t>
            </a:r>
          </a:p>
          <a:p>
            <a:endParaRPr lang="de-DE" dirty="0"/>
          </a:p>
          <a:p>
            <a:pPr lvl="2"/>
            <a:r>
              <a:rPr lang="de-DE" dirty="0"/>
              <a:t>Mit den Trainingsdaten werden die Gewichte des Netzes trainiert</a:t>
            </a:r>
          </a:p>
          <a:p>
            <a:pPr lvl="2"/>
            <a:endParaRPr lang="de-DE" dirty="0"/>
          </a:p>
          <a:p>
            <a:pPr lvl="2"/>
            <a:r>
              <a:rPr lang="de-DE" dirty="0"/>
              <a:t>Mit den Validierungs-/Testdaten wird die Qualität des gelernten Models bestimmt</a:t>
            </a:r>
          </a:p>
          <a:p>
            <a:pPr lvl="2"/>
            <a:endParaRPr lang="de-DE" dirty="0"/>
          </a:p>
          <a:p>
            <a:pPr lvl="2"/>
            <a:r>
              <a:rPr lang="de-DE" dirty="0"/>
              <a:t>Achtung: Nicht auf den Daten testen, die bereits Teil des Trainings waren!</a:t>
            </a:r>
          </a:p>
        </p:txBody>
      </p:sp>
    </p:spTree>
    <p:extLst>
      <p:ext uri="{BB962C8B-B14F-4D97-AF65-F5344CB8AC3E}">
        <p14:creationId xmlns:p14="http://schemas.microsoft.com/office/powerpoint/2010/main" val="33948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510755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4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a:t>Epoch</a:t>
            </a:r>
          </a:p>
          <a:p>
            <a:pPr lvl="1"/>
            <a:r>
              <a:rPr lang="de-DE" dirty="0"/>
              <a:t>Nach einer „Epoch“ wurde jedes Trainingsbeispiel einmal für die Aktualisierung der Gewichte des Netzes genutzt.</a:t>
            </a:r>
          </a:p>
          <a:p>
            <a:r>
              <a:rPr lang="de-DE" dirty="0"/>
              <a:t>Mini-Batch</a:t>
            </a:r>
          </a:p>
          <a:p>
            <a:pPr lvl="1"/>
            <a:r>
              <a:rPr lang="de-DE" dirty="0"/>
              <a:t>Die Trainingsdaten werden in Mini-Batches aufgeteilt, und die Gewichte des Netzes werden einmal je Mini-Batch aktualisiert.</a:t>
            </a:r>
          </a:p>
          <a:p>
            <a:r>
              <a:rPr lang="de-DE" dirty="0"/>
              <a:t>Batchsize</a:t>
            </a:r>
          </a:p>
          <a:p>
            <a:pPr lvl="1"/>
            <a:r>
              <a:rPr lang="de-DE" dirty="0"/>
              <a:t>Wie viele Trainingsbeispiele sind in einem Mini-Batch enthalten?</a:t>
            </a:r>
          </a:p>
          <a:p>
            <a:r>
              <a:rPr lang="de-DE" dirty="0"/>
              <a:t>Learning-Rate</a:t>
            </a:r>
          </a:p>
          <a:p>
            <a:pPr lvl="1"/>
            <a:r>
              <a:rPr lang="de-DE" dirty="0"/>
              <a:t>Wie sehr werden die Gewichte nach einem Mini-Batch aktualisiert?</a:t>
            </a:r>
          </a:p>
        </p:txBody>
      </p:sp>
      <p:sp>
        <p:nvSpPr>
          <p:cNvPr id="3" name="Inhaltsplatzhalter 2"/>
          <p:cNvSpPr>
            <a:spLocks noGrp="1"/>
          </p:cNvSpPr>
          <p:nvPr>
            <p:ph sz="half" idx="2"/>
          </p:nvPr>
        </p:nvSpPr>
        <p:spPr/>
        <p:txBody>
          <a:bodyPr/>
          <a:lstStyle/>
          <a:p>
            <a:r>
              <a:rPr lang="de-DE" dirty="0"/>
              <a:t>Verlustfunktion (loss function)</a:t>
            </a:r>
          </a:p>
          <a:p>
            <a:pPr lvl="1"/>
            <a:r>
              <a:rPr lang="de-DE" dirty="0"/>
              <a:t>Funktion, die gewünschten Output und tatsächlichen Output vergleicht und bei perfekter Vorhersage einen minimalen Wert annimmt.</a:t>
            </a:r>
          </a:p>
          <a:p>
            <a:r>
              <a:rPr lang="de-DE" dirty="0"/>
              <a:t>Trainingsverlust (train_loss)</a:t>
            </a:r>
          </a:p>
          <a:p>
            <a:pPr lvl="1"/>
            <a:r>
              <a:rPr lang="de-DE" dirty="0"/>
              <a:t>Durchschnittlicher Wert der Verlustfunktion auf den Trainingsdaten</a:t>
            </a:r>
          </a:p>
          <a:p>
            <a:r>
              <a:rPr lang="de-DE" dirty="0"/>
              <a:t>Validierungsverlust (valid_loss)</a:t>
            </a:r>
          </a:p>
          <a:p>
            <a:pPr lvl="1"/>
            <a:r>
              <a:rPr lang="de-DE" dirty="0"/>
              <a:t>Durchschnittlicher Wert der Verlustfunktion auf den Validierungsdaten</a:t>
            </a:r>
          </a:p>
          <a:p>
            <a:r>
              <a:rPr lang="de-DE" dirty="0"/>
              <a:t>Fehler-Rate (error_rate)</a:t>
            </a:r>
          </a:p>
          <a:p>
            <a:pPr lvl="1"/>
            <a:r>
              <a:rPr lang="de-DE" dirty="0"/>
              <a:t>Anteil der Beispiele der Validierungsdaten, die falsch klassifiziert wurden.</a:t>
            </a:r>
          </a:p>
          <a:p>
            <a:pPr lvl="1"/>
            <a:r>
              <a:rPr lang="de-DE" dirty="0"/>
              <a:t>Perfekte Vorhersage: error_rate=0%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15</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Wichtige Begriffe im Training</a:t>
            </a:r>
          </a:p>
        </p:txBody>
      </p:sp>
    </p:spTree>
    <p:extLst>
      <p:ext uri="{BB962C8B-B14F-4D97-AF65-F5344CB8AC3E}">
        <p14:creationId xmlns:p14="http://schemas.microsoft.com/office/powerpoint/2010/main" val="692754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59"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16</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Mini-Batch</a:t>
            </a:r>
          </a:p>
        </p:txBody>
      </p:sp>
      <p:sp>
        <p:nvSpPr>
          <p:cNvPr id="2" name="Textfeld 1">
            <a:extLst>
              <a:ext uri="{FF2B5EF4-FFF2-40B4-BE49-F238E27FC236}">
                <a16:creationId xmlns:a16="http://schemas.microsoft.com/office/drawing/2014/main" id="{8BE53E89-B243-4C31-AC97-F11C957CF147}"/>
              </a:ext>
            </a:extLst>
          </p:cNvPr>
          <p:cNvSpPr txBox="1"/>
          <p:nvPr/>
        </p:nvSpPr>
        <p:spPr>
          <a:xfrm>
            <a:off x="939114" y="1729945"/>
            <a:ext cx="10629493" cy="2600712"/>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Werden die Gewichte der Neuronen erst ganz am Ende des Trainings aktualisiert, wird das Gesamtmodel entsprechend sehr langsam aktualisiert -&gt; Training dauert länger, unter Umständen wird auch gar kein brauchbares Ergebnis erreicht</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Werden die Gewichte der Neuronen nach jeder einzelnen Trainingsinstanz aktualisiert, sind Updates nicht stabil (Ausreißer in den Daten!) und das Training ist durch viele Berechnungen ineffizient</a:t>
            </a:r>
          </a:p>
          <a:p>
            <a:pPr marL="230400" indent="-230400">
              <a:spcAft>
                <a:spcPts val="300"/>
              </a:spcAft>
              <a:buClr>
                <a:schemeClr val="tx2"/>
              </a:buClr>
              <a:buFont typeface="Wingdings" panose="05000000000000000000" pitchFamily="2" charset="2"/>
              <a:buChar char="§"/>
            </a:pPr>
            <a:endParaRPr lang="de-DE" sz="1600" dirty="0"/>
          </a:p>
          <a:p>
            <a:pPr lvl="0" indent="-230400">
              <a:spcBef>
                <a:spcPts val="600"/>
              </a:spcBef>
              <a:spcAft>
                <a:spcPts val="300"/>
              </a:spcAft>
              <a:buClr>
                <a:srgbClr val="0060A9"/>
              </a:buClr>
            </a:pPr>
            <a:r>
              <a:rPr lang="de-DE" dirty="0">
                <a:solidFill>
                  <a:srgbClr val="0060A9"/>
                </a:solidFill>
                <a:latin typeface="DIN OT Medium" panose="020B0604020201010104" pitchFamily="34" charset="0"/>
              </a:rPr>
              <a:t>Deshalb: Daten in Mini-Batches unterteilen, Updates werden über den Mittelwert der Einzelinstanzen eines Mini-Batches berechnet</a:t>
            </a:r>
          </a:p>
        </p:txBody>
      </p:sp>
      <p:pic>
        <p:nvPicPr>
          <p:cNvPr id="7" name="Grafik 6">
            <a:extLst>
              <a:ext uri="{FF2B5EF4-FFF2-40B4-BE49-F238E27FC236}">
                <a16:creationId xmlns:a16="http://schemas.microsoft.com/office/drawing/2014/main" id="{4FF9B139-B160-4E8E-ABB8-218F7405BFAC}"/>
              </a:ext>
            </a:extLst>
          </p:cNvPr>
          <p:cNvPicPr>
            <a:picLocks noChangeAspect="1"/>
          </p:cNvPicPr>
          <p:nvPr/>
        </p:nvPicPr>
        <p:blipFill>
          <a:blip r:embed="rId7"/>
          <a:stretch>
            <a:fillRect/>
          </a:stretch>
        </p:blipFill>
        <p:spPr>
          <a:xfrm>
            <a:off x="2444642" y="4731746"/>
            <a:ext cx="7302715" cy="1757954"/>
          </a:xfrm>
          <a:prstGeom prst="rect">
            <a:avLst/>
          </a:prstGeom>
        </p:spPr>
      </p:pic>
    </p:spTree>
    <p:extLst>
      <p:ext uri="{BB962C8B-B14F-4D97-AF65-F5344CB8AC3E}">
        <p14:creationId xmlns:p14="http://schemas.microsoft.com/office/powerpoint/2010/main" val="336801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18847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9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17</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Under- und Overfitting</a:t>
            </a:r>
          </a:p>
        </p:txBody>
      </p:sp>
      <p:pic>
        <p:nvPicPr>
          <p:cNvPr id="12" name="Grafik 11">
            <a:extLst>
              <a:ext uri="{FF2B5EF4-FFF2-40B4-BE49-F238E27FC236}">
                <a16:creationId xmlns:a16="http://schemas.microsoft.com/office/drawing/2014/main" id="{BC456E88-9C2A-44C7-A680-D10184117D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3061" y="2588653"/>
            <a:ext cx="9725877" cy="3380282"/>
          </a:xfrm>
          <a:prstGeom prst="rect">
            <a:avLst/>
          </a:prstGeom>
        </p:spPr>
      </p:pic>
      <p:sp>
        <p:nvSpPr>
          <p:cNvPr id="13" name="Textfeld 12">
            <a:extLst>
              <a:ext uri="{FF2B5EF4-FFF2-40B4-BE49-F238E27FC236}">
                <a16:creationId xmlns:a16="http://schemas.microsoft.com/office/drawing/2014/main" id="{E207029A-C08C-4A97-86A1-6C23834D30B5}"/>
              </a:ext>
            </a:extLst>
          </p:cNvPr>
          <p:cNvSpPr txBox="1"/>
          <p:nvPr/>
        </p:nvSpPr>
        <p:spPr>
          <a:xfrm>
            <a:off x="1742302" y="1671266"/>
            <a:ext cx="8613576" cy="907941"/>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a:t>Underfitting: Zu kurzes Training oder Model zu einfach</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Overfitting: Zu langes Training/ zu oft auf denselben Daten trainiert oder Model zu komplex</a:t>
            </a:r>
          </a:p>
        </p:txBody>
      </p:sp>
      <p:sp>
        <p:nvSpPr>
          <p:cNvPr id="2" name="Textfeld 1">
            <a:extLst>
              <a:ext uri="{FF2B5EF4-FFF2-40B4-BE49-F238E27FC236}">
                <a16:creationId xmlns:a16="http://schemas.microsoft.com/office/drawing/2014/main" id="{A62905C3-89A3-4568-A224-7F139608C184}"/>
              </a:ext>
            </a:extLst>
          </p:cNvPr>
          <p:cNvSpPr txBox="1"/>
          <p:nvPr/>
        </p:nvSpPr>
        <p:spPr>
          <a:xfrm>
            <a:off x="8060788" y="5781822"/>
            <a:ext cx="3629464" cy="584775"/>
          </a:xfrm>
          <a:prstGeom prst="rect">
            <a:avLst/>
          </a:prstGeom>
          <a:noFill/>
        </p:spPr>
        <p:txBody>
          <a:bodyPr wrap="square" rtlCol="0">
            <a:spAutoFit/>
          </a:bodyPr>
          <a:lstStyle/>
          <a:p>
            <a:pPr>
              <a:spcAft>
                <a:spcPts val="300"/>
              </a:spcAft>
              <a:buClr>
                <a:schemeClr val="tx2"/>
              </a:buClr>
            </a:pPr>
            <a:r>
              <a:rPr lang="de-DE" sz="1600" dirty="0"/>
              <a:t>Training loss ist hier sehr niedrig, der Test loss wird allerdings schlecht sein</a:t>
            </a:r>
          </a:p>
        </p:txBody>
      </p:sp>
    </p:spTree>
    <p:extLst>
      <p:ext uri="{BB962C8B-B14F-4D97-AF65-F5344CB8AC3E}">
        <p14:creationId xmlns:p14="http://schemas.microsoft.com/office/powerpoint/2010/main" val="111767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24414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5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Confusion-Matrix</a:t>
            </a:r>
          </a:p>
        </p:txBody>
      </p:sp>
      <p:sp>
        <p:nvSpPr>
          <p:cNvPr id="10" name="Textfeld 9">
            <a:extLst>
              <a:ext uri="{FF2B5EF4-FFF2-40B4-BE49-F238E27FC236}">
                <a16:creationId xmlns:a16="http://schemas.microsoft.com/office/drawing/2014/main" id="{F036FCD7-C6FF-48EF-B0E3-99A4BB2BEB81}"/>
              </a:ext>
            </a:extLst>
          </p:cNvPr>
          <p:cNvSpPr txBox="1"/>
          <p:nvPr/>
        </p:nvSpPr>
        <p:spPr>
          <a:xfrm>
            <a:off x="741405" y="1519880"/>
            <a:ext cx="4164227" cy="1969770"/>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Zeigt die Verteilung von richtigen/falschen Klassifikationen über Klassen verteilt an</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x-Achse: vom Model berechnete Klasse</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y-Achse: tatsächliche Klasse</a:t>
            </a:r>
          </a:p>
        </p:txBody>
      </p:sp>
      <p:pic>
        <p:nvPicPr>
          <p:cNvPr id="11" name="Grafik 10">
            <a:extLst>
              <a:ext uri="{FF2B5EF4-FFF2-40B4-BE49-F238E27FC236}">
                <a16:creationId xmlns:a16="http://schemas.microsoft.com/office/drawing/2014/main" id="{52167A33-7EC0-41D4-ACC6-37BAB701F481}"/>
              </a:ext>
            </a:extLst>
          </p:cNvPr>
          <p:cNvPicPr>
            <a:picLocks noChangeAspect="1"/>
          </p:cNvPicPr>
          <p:nvPr/>
        </p:nvPicPr>
        <p:blipFill>
          <a:blip r:embed="rId7"/>
          <a:stretch>
            <a:fillRect/>
          </a:stretch>
        </p:blipFill>
        <p:spPr>
          <a:xfrm>
            <a:off x="4748825" y="1195382"/>
            <a:ext cx="5729705" cy="5609502"/>
          </a:xfrm>
          <a:prstGeom prst="rect">
            <a:avLst/>
          </a:prstGeom>
        </p:spPr>
      </p:pic>
    </p:spTree>
    <p:extLst>
      <p:ext uri="{BB962C8B-B14F-4D97-AF65-F5344CB8AC3E}">
        <p14:creationId xmlns:p14="http://schemas.microsoft.com/office/powerpoint/2010/main" val="182508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730668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41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dirty="0"/>
          </a:p>
        </p:txBody>
      </p:sp>
      <p:sp>
        <p:nvSpPr>
          <p:cNvPr id="3" name="Inhaltsplatzhalter 2"/>
          <p:cNvSpPr>
            <a:spLocks noGrp="1"/>
          </p:cNvSpPr>
          <p:nvPr>
            <p:ph sz="half" idx="2"/>
          </p:nvPr>
        </p:nvSpPr>
        <p:spPr/>
        <p:txBody>
          <a:bodyPr/>
          <a:lstStyle/>
          <a:p>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19</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endParaRPr lang="de-DE" dirty="0"/>
          </a:p>
        </p:txBody>
      </p:sp>
      <p:pic>
        <p:nvPicPr>
          <p:cNvPr id="7" name="Grafik 6">
            <a:hlinkClick r:id="rId7"/>
          </p:cNvPr>
          <p:cNvPicPr>
            <a:picLocks noChangeAspect="1"/>
          </p:cNvPicPr>
          <p:nvPr/>
        </p:nvPicPr>
        <p:blipFill>
          <a:blip r:embed="rId8"/>
          <a:stretch>
            <a:fillRect/>
          </a:stretch>
        </p:blipFill>
        <p:spPr>
          <a:xfrm>
            <a:off x="456695" y="368300"/>
            <a:ext cx="11278609" cy="5857103"/>
          </a:xfrm>
          <a:prstGeom prst="rect">
            <a:avLst/>
          </a:prstGeom>
        </p:spPr>
      </p:pic>
      <p:sp>
        <p:nvSpPr>
          <p:cNvPr id="8" name="Rechteck 7">
            <a:extLst>
              <a:ext uri="{FF2B5EF4-FFF2-40B4-BE49-F238E27FC236}">
                <a16:creationId xmlns:a16="http://schemas.microsoft.com/office/drawing/2014/main" id="{480C75C6-5A87-48F6-AE34-5445AB04EC20}"/>
              </a:ext>
            </a:extLst>
          </p:cNvPr>
          <p:cNvSpPr/>
          <p:nvPr/>
        </p:nvSpPr>
        <p:spPr>
          <a:xfrm>
            <a:off x="4154394" y="6337382"/>
            <a:ext cx="3679212" cy="369332"/>
          </a:xfrm>
          <a:prstGeom prst="rect">
            <a:avLst/>
          </a:prstGeom>
        </p:spPr>
        <p:txBody>
          <a:bodyPr wrap="none">
            <a:spAutoFit/>
          </a:bodyPr>
          <a:lstStyle/>
          <a:p>
            <a:r>
              <a:rPr lang="de-DE" dirty="0"/>
              <a:t>https://playground.tensorflow.org/</a:t>
            </a:r>
          </a:p>
        </p:txBody>
      </p:sp>
    </p:spTree>
    <p:extLst>
      <p:ext uri="{BB962C8B-B14F-4D97-AF65-F5344CB8AC3E}">
        <p14:creationId xmlns:p14="http://schemas.microsoft.com/office/powerpoint/2010/main" val="317271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5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7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Back </a:t>
            </a:r>
            <a:r>
              <a:rPr lang="de-DE" dirty="0" err="1"/>
              <a:t>to</a:t>
            </a:r>
            <a:r>
              <a:rPr lang="de-DE" dirty="0"/>
              <a:t> </a:t>
            </a:r>
            <a:r>
              <a:rPr lang="de-DE" dirty="0" err="1"/>
              <a:t>the</a:t>
            </a:r>
            <a:r>
              <a:rPr lang="de-DE" dirty="0"/>
              <a:t> </a:t>
            </a:r>
            <a:r>
              <a:rPr lang="de-DE" dirty="0" err="1"/>
              <a:t>basics</a:t>
            </a:r>
            <a:r>
              <a:rPr lang="de-DE" dirty="0"/>
              <a:t>: Multi Layer </a:t>
            </a:r>
            <a:r>
              <a:rPr lang="de-DE" dirty="0" err="1"/>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20</a:t>
            </a:fld>
            <a:endParaRPr lang="de-DE" dirty="0"/>
          </a:p>
        </p:txBody>
      </p:sp>
    </p:spTree>
    <p:extLst>
      <p:ext uri="{BB962C8B-B14F-4D97-AF65-F5344CB8AC3E}">
        <p14:creationId xmlns:p14="http://schemas.microsoft.com/office/powerpoint/2010/main" val="2413481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9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21</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9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Convolutional Neural Network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22</a:t>
            </a:fld>
            <a:endParaRPr lang="de-DE" dirty="0"/>
          </a:p>
        </p:txBody>
      </p:sp>
    </p:spTree>
    <p:extLst>
      <p:ext uri="{BB962C8B-B14F-4D97-AF65-F5344CB8AC3E}">
        <p14:creationId xmlns:p14="http://schemas.microsoft.com/office/powerpoint/2010/main" val="222157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6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23</a:t>
            </a:fld>
            <a:endParaRPr lang="de-DE" dirty="0"/>
          </a:p>
        </p:txBody>
      </p:sp>
      <p:sp>
        <p:nvSpPr>
          <p:cNvPr id="8" name="Textplatzhalter 7"/>
          <p:cNvSpPr>
            <a:spLocks noGrp="1"/>
          </p:cNvSpPr>
          <p:nvPr>
            <p:ph type="body" sz="quarter" idx="13"/>
          </p:nvPr>
        </p:nvSpPr>
        <p:spPr/>
        <p:txBody>
          <a:bodyPr/>
          <a:lstStyle/>
          <a:p>
            <a:r>
              <a:rPr lang="de-DE" dirty="0" err="1"/>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Kernel werden nicht vorgegeben, sondern auf Basis der Trainingsdaten trainiert.</a:t>
            </a:r>
          </a:p>
        </p:txBody>
      </p:sp>
    </p:spTree>
    <p:extLst>
      <p:ext uri="{BB962C8B-B14F-4D97-AF65-F5344CB8AC3E}">
        <p14:creationId xmlns:p14="http://schemas.microsoft.com/office/powerpoint/2010/main" val="4000170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5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Durch </a:t>
            </a:r>
            <a:r>
              <a:rPr lang="de-DE" dirty="0" err="1"/>
              <a:t>Convolutions</a:t>
            </a:r>
            <a:r>
              <a:rPr lang="de-DE" dirty="0"/>
              <a:t> werden Eigenschaften extrahiert, auch „Feature </a:t>
            </a:r>
            <a:r>
              <a:rPr lang="de-DE" dirty="0" err="1"/>
              <a:t>Maps</a:t>
            </a:r>
            <a:r>
              <a:rPr lang="de-DE" dirty="0"/>
              <a:t>“ genannt.</a:t>
            </a:r>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1</a:t>
            </a: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extLst>
                    <a:ext uri="{9D8B030D-6E8A-4147-A177-3AD203B41FA5}">
                      <a16:colId xmlns:a16="http://schemas.microsoft.com/office/drawing/2014/main" val="20000"/>
                    </a:ext>
                  </a:extLst>
                </a:gridCol>
                <a:gridCol w="412947">
                  <a:extLst>
                    <a:ext uri="{9D8B030D-6E8A-4147-A177-3AD203B41FA5}">
                      <a16:colId xmlns:a16="http://schemas.microsoft.com/office/drawing/2014/main" val="20001"/>
                    </a:ext>
                  </a:extLst>
                </a:gridCol>
                <a:gridCol w="412947">
                  <a:extLst>
                    <a:ext uri="{9D8B030D-6E8A-4147-A177-3AD203B41FA5}">
                      <a16:colId xmlns:a16="http://schemas.microsoft.com/office/drawing/2014/main" val="20002"/>
                    </a:ext>
                  </a:extLst>
                </a:gridCol>
                <a:gridCol w="412947">
                  <a:extLst>
                    <a:ext uri="{9D8B030D-6E8A-4147-A177-3AD203B41FA5}">
                      <a16:colId xmlns:a16="http://schemas.microsoft.com/office/drawing/2014/main" val="20003"/>
                    </a:ext>
                  </a:extLst>
                </a:gridCol>
                <a:gridCol w="412947">
                  <a:extLst>
                    <a:ext uri="{9D8B030D-6E8A-4147-A177-3AD203B41FA5}">
                      <a16:colId xmlns:a16="http://schemas.microsoft.com/office/drawing/2014/main" val="20004"/>
                    </a:ext>
                  </a:extLst>
                </a:gridCol>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10004"/>
                  </a:ext>
                </a:extLst>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extLst>
                    <a:ext uri="{9D8B030D-6E8A-4147-A177-3AD203B41FA5}">
                      <a16:colId xmlns:a16="http://schemas.microsoft.com/office/drawing/2014/main" val="20000"/>
                    </a:ext>
                  </a:extLst>
                </a:gridCol>
                <a:gridCol w="410703">
                  <a:extLst>
                    <a:ext uri="{9D8B030D-6E8A-4147-A177-3AD203B41FA5}">
                      <a16:colId xmlns:a16="http://schemas.microsoft.com/office/drawing/2014/main" val="20001"/>
                    </a:ext>
                  </a:extLst>
                </a:gridCol>
                <a:gridCol w="410703">
                  <a:extLst>
                    <a:ext uri="{9D8B030D-6E8A-4147-A177-3AD203B41FA5}">
                      <a16:colId xmlns:a16="http://schemas.microsoft.com/office/drawing/2014/main" val="20002"/>
                    </a:ext>
                  </a:extLst>
                </a:gridCol>
                <a:gridCol w="410703">
                  <a:extLst>
                    <a:ext uri="{9D8B030D-6E8A-4147-A177-3AD203B41FA5}">
                      <a16:colId xmlns:a16="http://schemas.microsoft.com/office/drawing/2014/main" val="20003"/>
                    </a:ext>
                  </a:extLst>
                </a:gridCol>
                <a:gridCol w="410703">
                  <a:extLst>
                    <a:ext uri="{9D8B030D-6E8A-4147-A177-3AD203B41FA5}">
                      <a16:colId xmlns:a16="http://schemas.microsoft.com/office/drawing/2014/main" val="20004"/>
                    </a:ext>
                  </a:extLst>
                </a:gridCol>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a:latin typeface="+mj-lt"/>
              </a:rPr>
              <a:t>#</a:t>
            </a:r>
            <a:r>
              <a:rPr lang="de-DE" sz="1600" dirty="0" err="1">
                <a:latin typeface="+mj-lt"/>
              </a:rPr>
              <a:t>filters</a:t>
            </a:r>
            <a:r>
              <a:rPr lang="de-DE" sz="1600" dirty="0">
                <a:latin typeface="+mj-lt"/>
              </a:rPr>
              <a:t> = 8</a:t>
            </a: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extLst>
                    <a:ext uri="{9D8B030D-6E8A-4147-A177-3AD203B41FA5}">
                      <a16:colId xmlns:a16="http://schemas.microsoft.com/office/drawing/2014/main" val="20000"/>
                    </a:ext>
                  </a:extLst>
                </a:gridCol>
                <a:gridCol w="430756">
                  <a:extLst>
                    <a:ext uri="{9D8B030D-6E8A-4147-A177-3AD203B41FA5}">
                      <a16:colId xmlns:a16="http://schemas.microsoft.com/office/drawing/2014/main" val="20001"/>
                    </a:ext>
                  </a:extLst>
                </a:gridCol>
                <a:gridCol w="430756">
                  <a:extLst>
                    <a:ext uri="{9D8B030D-6E8A-4147-A177-3AD203B41FA5}">
                      <a16:colId xmlns:a16="http://schemas.microsoft.com/office/drawing/2014/main" val="20002"/>
                    </a:ext>
                  </a:extLst>
                </a:gridCol>
              </a:tblGrid>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26321">
                <a:tc>
                  <a:txBody>
                    <a:bodyPr/>
                    <a:lstStyle/>
                    <a:p>
                      <a:pPr algn="ctr" fontAlgn="b"/>
                      <a:r>
                        <a:rPr lang="de-DE" sz="1600" b="0" i="0" u="none" strike="noStrike" dirty="0">
                          <a:solidFill>
                            <a:schemeClr val="bg1"/>
                          </a:solidFill>
                          <a:effectLst/>
                          <a:latin typeface="+mj-lt"/>
                        </a:rPr>
                        <a:t>-1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24882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Komplexität der erlernten Eigenschaften nimmt mit jeder Layer zu.</a:t>
            </a:r>
          </a:p>
        </p:txBody>
      </p:sp>
      <p:pic>
        <p:nvPicPr>
          <p:cNvPr id="7" name="Grafik 6"/>
          <p:cNvPicPr>
            <a:picLocks noChangeAspect="1"/>
          </p:cNvPicPr>
          <p:nvPr/>
        </p:nvPicPr>
        <p:blipFill rotWithShape="1">
          <a:blip r:embed="rId3" cstate="screen">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27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Features können durch das Pooling „</a:t>
            </a:r>
            <a:r>
              <a:rPr lang="de-DE" dirty="0" err="1"/>
              <a:t>delokalisiert</a:t>
            </a:r>
            <a:r>
              <a:rPr lang="de-DE" dirty="0"/>
              <a:t>“ werden (Position, Rotation, Größe, …).</a:t>
            </a:r>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a:latin typeface="+mj-lt"/>
              </a:rPr>
              <a:t>width</a:t>
            </a:r>
            <a:r>
              <a:rPr lang="de-DE" sz="1600" dirty="0">
                <a:latin typeface="+mj-lt"/>
              </a:rPr>
              <a:t> = 3</a:t>
            </a: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a:latin typeface="+mj-lt"/>
              </a:rPr>
              <a:t>height</a:t>
            </a:r>
            <a:r>
              <a:rPr lang="de-DE" sz="1600" dirty="0">
                <a:latin typeface="+mj-lt"/>
              </a:rPr>
              <a:t> = 3</a:t>
            </a: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extLst>
                    <a:ext uri="{9D8B030D-6E8A-4147-A177-3AD203B41FA5}">
                      <a16:colId xmlns:a16="http://schemas.microsoft.com/office/drawing/2014/main" val="20000"/>
                    </a:ext>
                  </a:extLst>
                </a:gridCol>
                <a:gridCol w="406704">
                  <a:extLst>
                    <a:ext uri="{9D8B030D-6E8A-4147-A177-3AD203B41FA5}">
                      <a16:colId xmlns:a16="http://schemas.microsoft.com/office/drawing/2014/main" val="20001"/>
                    </a:ext>
                  </a:extLst>
                </a:gridCol>
                <a:gridCol w="406704">
                  <a:extLst>
                    <a:ext uri="{9D8B030D-6E8A-4147-A177-3AD203B41FA5}">
                      <a16:colId xmlns:a16="http://schemas.microsoft.com/office/drawing/2014/main" val="20002"/>
                    </a:ext>
                  </a:extLst>
                </a:gridCol>
                <a:gridCol w="406704">
                  <a:extLst>
                    <a:ext uri="{9D8B030D-6E8A-4147-A177-3AD203B41FA5}">
                      <a16:colId xmlns:a16="http://schemas.microsoft.com/office/drawing/2014/main" val="20003"/>
                    </a:ext>
                  </a:extLst>
                </a:gridCol>
                <a:gridCol w="406704">
                  <a:extLst>
                    <a:ext uri="{9D8B030D-6E8A-4147-A177-3AD203B41FA5}">
                      <a16:colId xmlns:a16="http://schemas.microsoft.com/office/drawing/2014/main" val="20004"/>
                    </a:ext>
                  </a:extLst>
                </a:gridCol>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extLst>
                    <a:ext uri="{9D8B030D-6E8A-4147-A177-3AD203B41FA5}">
                      <a16:colId xmlns:a16="http://schemas.microsoft.com/office/drawing/2014/main" val="20000"/>
                    </a:ext>
                  </a:extLst>
                </a:gridCol>
                <a:gridCol w="420846">
                  <a:extLst>
                    <a:ext uri="{9D8B030D-6E8A-4147-A177-3AD203B41FA5}">
                      <a16:colId xmlns:a16="http://schemas.microsoft.com/office/drawing/2014/main" val="20001"/>
                    </a:ext>
                  </a:extLst>
                </a:gridCol>
                <a:gridCol w="420846">
                  <a:extLst>
                    <a:ext uri="{9D8B030D-6E8A-4147-A177-3AD203B41FA5}">
                      <a16:colId xmlns:a16="http://schemas.microsoft.com/office/drawing/2014/main" val="20002"/>
                    </a:ext>
                  </a:extLst>
                </a:gridCol>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419523">
                <a:tc>
                  <a:txBody>
                    <a:bodyPr/>
                    <a:lstStyle/>
                    <a:p>
                      <a:pPr algn="ctr" fontAlgn="b"/>
                      <a:r>
                        <a:rPr lang="de-DE" sz="1600" b="0" i="0" u="none" strike="noStrike" dirty="0">
                          <a:solidFill>
                            <a:schemeClr val="bg1"/>
                          </a:solidFill>
                          <a:effectLst/>
                          <a:latin typeface="+mj-lt"/>
                        </a:rPr>
                        <a:t>207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419523">
                <a:tc>
                  <a:txBody>
                    <a:bodyPr/>
                    <a:lstStyle/>
                    <a:p>
                      <a:pPr algn="ctr" fontAlgn="b"/>
                      <a:r>
                        <a:rPr lang="de-DE" sz="1600" b="0" i="0" u="none" strike="noStrike" dirty="0">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6211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28</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7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29</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91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a:latin typeface="+mj-lt"/>
                </a:rPr>
                <a:t>Python</a:t>
              </a: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0" name="Grafik 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1" name="Grafik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3" name="Grafik 10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2" name="Grafik 10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22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Augmentation und Transfer-Learning</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30</a:t>
            </a:fld>
            <a:endParaRPr lang="de-DE" dirty="0"/>
          </a:p>
        </p:txBody>
      </p:sp>
    </p:spTree>
    <p:extLst>
      <p:ext uri="{BB962C8B-B14F-4D97-AF65-F5344CB8AC3E}">
        <p14:creationId xmlns:p14="http://schemas.microsoft.com/office/powerpoint/2010/main" val="106969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4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Learning Rate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31</a:t>
            </a:fld>
            <a:endParaRPr lang="de-DE" dirty="0"/>
          </a:p>
        </p:txBody>
      </p:sp>
    </p:spTree>
    <p:extLst>
      <p:ext uri="{BB962C8B-B14F-4D97-AF65-F5344CB8AC3E}">
        <p14:creationId xmlns:p14="http://schemas.microsoft.com/office/powerpoint/2010/main" val="623557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17"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32</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Fehlerfunktion</a:t>
            </a:r>
          </a:p>
        </p:txBody>
      </p:sp>
      <p:pic>
        <p:nvPicPr>
          <p:cNvPr id="12" name="Grafik 11">
            <a:extLst>
              <a:ext uri="{FF2B5EF4-FFF2-40B4-BE49-F238E27FC236}">
                <a16:creationId xmlns:a16="http://schemas.microsoft.com/office/drawing/2014/main" id="{878B61DB-F2AE-4D3E-8A57-98C2AEC06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1607" y="2552185"/>
            <a:ext cx="9228786" cy="3595302"/>
          </a:xfrm>
          <a:prstGeom prst="rect">
            <a:avLst/>
          </a:prstGeom>
        </p:spPr>
      </p:pic>
      <p:sp>
        <p:nvSpPr>
          <p:cNvPr id="13" name="Textfeld 12">
            <a:extLst>
              <a:ext uri="{FF2B5EF4-FFF2-40B4-BE49-F238E27FC236}">
                <a16:creationId xmlns:a16="http://schemas.microsoft.com/office/drawing/2014/main" id="{C50F996A-BA4A-4C84-B023-B718E247FAD9}"/>
              </a:ext>
            </a:extLst>
          </p:cNvPr>
          <p:cNvSpPr txBox="1"/>
          <p:nvPr/>
        </p:nvSpPr>
        <p:spPr>
          <a:xfrm>
            <a:off x="827904" y="1581664"/>
            <a:ext cx="9882490" cy="830997"/>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Während des Trainings versuchen wir den Fehler zu minimieren, d.h. wir nähern uns im Optimalfall dem globalen Minimum der n-dimensionalen Fehlerfunktion an (in der Praxis mit einer sehr hohen Zahl von Dimensionen)</a:t>
            </a:r>
          </a:p>
        </p:txBody>
      </p:sp>
    </p:spTree>
    <p:extLst>
      <p:ext uri="{BB962C8B-B14F-4D97-AF65-F5344CB8AC3E}">
        <p14:creationId xmlns:p14="http://schemas.microsoft.com/office/powerpoint/2010/main" val="600087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2"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33</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Learning Rate - Vergleiche</a:t>
            </a:r>
          </a:p>
        </p:txBody>
      </p:sp>
      <p:pic>
        <p:nvPicPr>
          <p:cNvPr id="7" name="Grafik 6">
            <a:extLst>
              <a:ext uri="{FF2B5EF4-FFF2-40B4-BE49-F238E27FC236}">
                <a16:creationId xmlns:a16="http://schemas.microsoft.com/office/drawing/2014/main" id="{0BFB9D4B-F7A9-43BB-84E6-2636433972B7}"/>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0" y="2134980"/>
            <a:ext cx="12192000" cy="3275232"/>
          </a:xfrm>
          <a:prstGeom prst="rect">
            <a:avLst/>
          </a:prstGeom>
        </p:spPr>
      </p:pic>
      <p:sp>
        <p:nvSpPr>
          <p:cNvPr id="9" name="Textfeld 8">
            <a:extLst>
              <a:ext uri="{FF2B5EF4-FFF2-40B4-BE49-F238E27FC236}">
                <a16:creationId xmlns:a16="http://schemas.microsoft.com/office/drawing/2014/main" id="{974CA2B6-8F10-455F-B9A6-D83218095B49}"/>
              </a:ext>
            </a:extLst>
          </p:cNvPr>
          <p:cNvSpPr txBox="1"/>
          <p:nvPr/>
        </p:nvSpPr>
        <p:spPr>
          <a:xfrm>
            <a:off x="1106199" y="5451832"/>
            <a:ext cx="2533066" cy="338554"/>
          </a:xfrm>
          <a:prstGeom prst="rect">
            <a:avLst/>
          </a:prstGeom>
          <a:noFill/>
        </p:spPr>
        <p:txBody>
          <a:bodyPr wrap="none" rtlCol="0">
            <a:spAutoFit/>
          </a:bodyPr>
          <a:lstStyle/>
          <a:p>
            <a:pPr>
              <a:spcAft>
                <a:spcPts val="300"/>
              </a:spcAft>
              <a:buClr>
                <a:schemeClr val="tx2"/>
              </a:buClr>
            </a:pPr>
            <a:r>
              <a:rPr lang="de-DE" sz="1600" dirty="0"/>
              <a:t>Konvergiert sehr langsam</a:t>
            </a:r>
          </a:p>
        </p:txBody>
      </p:sp>
      <p:sp>
        <p:nvSpPr>
          <p:cNvPr id="10" name="Textfeld 9">
            <a:extLst>
              <a:ext uri="{FF2B5EF4-FFF2-40B4-BE49-F238E27FC236}">
                <a16:creationId xmlns:a16="http://schemas.microsoft.com/office/drawing/2014/main" id="{ABD5EA29-CA0E-469E-95EC-7FEF8BAFA3E1}"/>
              </a:ext>
            </a:extLst>
          </p:cNvPr>
          <p:cNvSpPr txBox="1"/>
          <p:nvPr/>
        </p:nvSpPr>
        <p:spPr>
          <a:xfrm>
            <a:off x="9706708" y="5451832"/>
            <a:ext cx="2093843" cy="338554"/>
          </a:xfrm>
          <a:prstGeom prst="rect">
            <a:avLst/>
          </a:prstGeom>
          <a:noFill/>
        </p:spPr>
        <p:txBody>
          <a:bodyPr wrap="none" rtlCol="0">
            <a:spAutoFit/>
          </a:bodyPr>
          <a:lstStyle/>
          <a:p>
            <a:pPr>
              <a:spcAft>
                <a:spcPts val="300"/>
              </a:spcAft>
              <a:buClr>
                <a:schemeClr val="tx2"/>
              </a:buClr>
            </a:pPr>
            <a:r>
              <a:rPr lang="de-DE" sz="1600" dirty="0"/>
              <a:t>Konvergiert gar nicht</a:t>
            </a:r>
          </a:p>
        </p:txBody>
      </p:sp>
    </p:spTree>
    <p:extLst>
      <p:ext uri="{BB962C8B-B14F-4D97-AF65-F5344CB8AC3E}">
        <p14:creationId xmlns:p14="http://schemas.microsoft.com/office/powerpoint/2010/main" val="42805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66"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34</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Gute Learning Rate: Klassengrenzen sind nach ca. 0.8 Epochen ok</a:t>
            </a:r>
          </a:p>
        </p:txBody>
      </p:sp>
      <p:pic>
        <p:nvPicPr>
          <p:cNvPr id="3" name="Grafik 2">
            <a:extLst>
              <a:ext uri="{FF2B5EF4-FFF2-40B4-BE49-F238E27FC236}">
                <a16:creationId xmlns:a16="http://schemas.microsoft.com/office/drawing/2014/main" id="{E8B00A89-D865-4AB6-A051-16E81CCDCA2E}"/>
              </a:ext>
            </a:extLst>
          </p:cNvPr>
          <p:cNvPicPr>
            <a:picLocks noChangeAspect="1"/>
          </p:cNvPicPr>
          <p:nvPr/>
        </p:nvPicPr>
        <p:blipFill>
          <a:blip r:embed="rId7"/>
          <a:stretch>
            <a:fillRect/>
          </a:stretch>
        </p:blipFill>
        <p:spPr>
          <a:xfrm>
            <a:off x="998619" y="2007028"/>
            <a:ext cx="10194762" cy="4557658"/>
          </a:xfrm>
          <a:prstGeom prst="rect">
            <a:avLst/>
          </a:prstGeom>
        </p:spPr>
      </p:pic>
    </p:spTree>
    <p:extLst>
      <p:ext uri="{BB962C8B-B14F-4D97-AF65-F5344CB8AC3E}">
        <p14:creationId xmlns:p14="http://schemas.microsoft.com/office/powerpoint/2010/main" val="3544586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89"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35</a:t>
            </a:fld>
            <a:endParaRPr lang="de-DE" dirty="0"/>
          </a:p>
        </p:txBody>
      </p:sp>
      <p:sp>
        <p:nvSpPr>
          <p:cNvPr id="5" name="Titel 4"/>
          <p:cNvSpPr>
            <a:spLocks noGrp="1"/>
          </p:cNvSpPr>
          <p:nvPr>
            <p:ph type="title"/>
          </p:nvPr>
        </p:nvSpPr>
        <p:spPr/>
        <p:txBody>
          <a:bodyPr/>
          <a:lstStyle/>
          <a:p>
            <a:r>
              <a:rPr lang="de-DE" dirty="0"/>
              <a:t>Learning Rate</a:t>
            </a:r>
          </a:p>
        </p:txBody>
      </p:sp>
      <p:sp>
        <p:nvSpPr>
          <p:cNvPr id="6" name="Textplatzhalter 5"/>
          <p:cNvSpPr>
            <a:spLocks noGrp="1"/>
          </p:cNvSpPr>
          <p:nvPr>
            <p:ph type="body" sz="quarter" idx="13"/>
          </p:nvPr>
        </p:nvSpPr>
        <p:spPr/>
        <p:txBody>
          <a:bodyPr/>
          <a:lstStyle/>
          <a:p>
            <a:r>
              <a:rPr lang="de-DE" dirty="0"/>
              <a:t>Beispiel</a:t>
            </a:r>
          </a:p>
        </p:txBody>
      </p:sp>
      <p:sp>
        <p:nvSpPr>
          <p:cNvPr id="2" name="Textfeld 1">
            <a:extLst>
              <a:ext uri="{FF2B5EF4-FFF2-40B4-BE49-F238E27FC236}">
                <a16:creationId xmlns:a16="http://schemas.microsoft.com/office/drawing/2014/main" id="{9DF50BA3-22E1-4547-85B1-67DC5F7A2648}"/>
              </a:ext>
            </a:extLst>
          </p:cNvPr>
          <p:cNvSpPr txBox="1"/>
          <p:nvPr/>
        </p:nvSpPr>
        <p:spPr>
          <a:xfrm>
            <a:off x="1106199" y="1458097"/>
            <a:ext cx="10390620" cy="338554"/>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Zu hohe Learning Rate: Auch nach 2 Epochen kein brauchbare Ergebnis</a:t>
            </a:r>
          </a:p>
        </p:txBody>
      </p:sp>
      <p:pic>
        <p:nvPicPr>
          <p:cNvPr id="3" name="Grafik 2">
            <a:extLst>
              <a:ext uri="{FF2B5EF4-FFF2-40B4-BE49-F238E27FC236}">
                <a16:creationId xmlns:a16="http://schemas.microsoft.com/office/drawing/2014/main" id="{016936DD-8BE8-4CAC-9D38-48DC0CE107FE}"/>
              </a:ext>
            </a:extLst>
          </p:cNvPr>
          <p:cNvPicPr>
            <a:picLocks noChangeAspect="1"/>
          </p:cNvPicPr>
          <p:nvPr/>
        </p:nvPicPr>
        <p:blipFill>
          <a:blip r:embed="rId7"/>
          <a:stretch>
            <a:fillRect/>
          </a:stretch>
        </p:blipFill>
        <p:spPr>
          <a:xfrm>
            <a:off x="1031789" y="2123174"/>
            <a:ext cx="10128422" cy="4496852"/>
          </a:xfrm>
          <a:prstGeom prst="rect">
            <a:avLst/>
          </a:prstGeom>
        </p:spPr>
      </p:pic>
    </p:spTree>
    <p:extLst>
      <p:ext uri="{BB962C8B-B14F-4D97-AF65-F5344CB8AC3E}">
        <p14:creationId xmlns:p14="http://schemas.microsoft.com/office/powerpoint/2010/main" val="1955125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10" name="think-cell Folie" r:id="rId5" imgW="473" imgH="468" progId="TCLayout.ActiveDocument.1">
                  <p:embed/>
                </p:oleObj>
              </mc:Choice>
              <mc:Fallback>
                <p:oleObj name="think-cell Folie" r:id="rId5" imgW="473" imgH="468" progId="TCLayout.ActiveDocument.1">
                  <p:embed/>
                  <p:pic>
                    <p:nvPicPr>
                      <p:cNvPr id="9" name="Objek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36</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2492069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5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Handy-App</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37</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2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10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Einordnung, Ausblick und Stand der Technik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39</a:t>
            </a:fld>
            <a:endParaRPr lang="de-DE" dirty="0"/>
          </a:p>
        </p:txBody>
      </p:sp>
    </p:spTree>
    <p:extLst>
      <p:ext uri="{BB962C8B-B14F-4D97-AF65-F5344CB8AC3E}">
        <p14:creationId xmlns:p14="http://schemas.microsoft.com/office/powerpoint/2010/main" val="416851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6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3158980642"/>
              </p:ext>
            </p:extLst>
          </p:nvPr>
        </p:nvGraphicFramePr>
        <p:xfrm>
          <a:off x="630238" y="1442693"/>
          <a:ext cx="5364162" cy="4073867"/>
        </p:xfrm>
        <a:graphic>
          <a:graphicData uri="http://schemas.openxmlformats.org/drawingml/2006/table">
            <a:tbl>
              <a:tblPr>
                <a:tableStyleId>{3B4B98B0-60AC-42C2-AFA5-B58CD77FA1E5}</a:tableStyleId>
              </a:tblPr>
              <a:tblGrid>
                <a:gridCol w="1301199">
                  <a:extLst>
                    <a:ext uri="{9D8B030D-6E8A-4147-A177-3AD203B41FA5}">
                      <a16:colId xmlns:a16="http://schemas.microsoft.com/office/drawing/2014/main" val="20000"/>
                    </a:ext>
                  </a:extLst>
                </a:gridCol>
                <a:gridCol w="4062963">
                  <a:extLst>
                    <a:ext uri="{9D8B030D-6E8A-4147-A177-3AD203B41FA5}">
                      <a16:colId xmlns:a16="http://schemas.microsoft.com/office/drawing/2014/main" val="20001"/>
                    </a:ext>
                  </a:extLst>
                </a:gridCol>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extLst>
                  <a:ext uri="{0D108BD9-81ED-4DB2-BD59-A6C34878D82A}">
                    <a16:rowId xmlns:a16="http://schemas.microsoft.com/office/drawing/2014/main" val="10000"/>
                  </a:ext>
                </a:extLst>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Workshop</a:t>
                      </a:r>
                    </a:p>
                  </a:txBody>
                  <a:tcPr marL="37370" marR="37370" marT="26159" marB="26159"/>
                </a:tc>
                <a:extLst>
                  <a:ext uri="{0D108BD9-81ED-4DB2-BD59-A6C34878D82A}">
                    <a16:rowId xmlns:a16="http://schemas.microsoft.com/office/drawing/2014/main" val="10001"/>
                  </a:ext>
                </a:extLst>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a:effectLst/>
                          <a:latin typeface="+mj-lt"/>
                        </a:rPr>
                        <a:t>5 Kollegen stellen kurz ihre Bilder vor</a:t>
                      </a:r>
                    </a:p>
                  </a:txBody>
                  <a:tcPr marL="37370" marR="37370" marT="26159" marB="26159"/>
                </a:tc>
                <a:extLst>
                  <a:ext uri="{0D108BD9-81ED-4DB2-BD59-A6C34878D82A}">
                    <a16:rowId xmlns:a16="http://schemas.microsoft.com/office/drawing/2014/main" val="10002"/>
                  </a:ext>
                </a:extLst>
              </a:tr>
              <a:tr h="581981">
                <a:tc>
                  <a:txBody>
                    <a:bodyPr/>
                    <a:lstStyle/>
                    <a:p>
                      <a:pPr algn="l" fontAlgn="t"/>
                      <a:r>
                        <a:rPr lang="de-DE" sz="1400" dirty="0">
                          <a:effectLst/>
                          <a:latin typeface="+mj-lt"/>
                        </a:rPr>
                        <a:t>17:00 - 17:15</a:t>
                      </a: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extLst>
                  <a:ext uri="{0D108BD9-81ED-4DB2-BD59-A6C34878D82A}">
                    <a16:rowId xmlns:a16="http://schemas.microsoft.com/office/drawing/2014/main" val="10003"/>
                  </a:ext>
                </a:extLst>
              </a:tr>
              <a:tr h="581981">
                <a:tc>
                  <a:txBody>
                    <a:bodyPr/>
                    <a:lstStyle/>
                    <a:p>
                      <a:pPr algn="l" fontAlgn="t"/>
                      <a:r>
                        <a:rPr lang="de-DE" sz="1400" dirty="0">
                          <a:effectLst/>
                          <a:latin typeface="+mj-lt"/>
                        </a:rPr>
                        <a:t>17:15 - 17:30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a:t>
                      </a:r>
                      <a:r>
                        <a:rPr lang="de-DE" sz="1400" dirty="0" err="1">
                          <a:effectLst/>
                          <a:latin typeface="+mj-lt"/>
                        </a:rPr>
                        <a:t>Jupyter</a:t>
                      </a:r>
                      <a:r>
                        <a:rPr lang="de-DE" sz="1400" dirty="0">
                          <a:effectLst/>
                          <a:latin typeface="+mj-lt"/>
                        </a:rPr>
                        <a:t>-Notebook</a:t>
                      </a:r>
                    </a:p>
                  </a:txBody>
                  <a:tcPr marL="37370" marR="37370" marT="26159" marB="26159">
                    <a:solidFill>
                      <a:schemeClr val="tx2">
                        <a:lumMod val="20000"/>
                        <a:lumOff val="80000"/>
                      </a:schemeClr>
                    </a:solidFill>
                  </a:tcPr>
                </a:tc>
                <a:extLst>
                  <a:ext uri="{0D108BD9-81ED-4DB2-BD59-A6C34878D82A}">
                    <a16:rowId xmlns:a16="http://schemas.microsoft.com/office/drawing/2014/main" val="10004"/>
                  </a:ext>
                </a:extLst>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Demo-Bildern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5"/>
                  </a:ext>
                </a:extLst>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eigenen 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6"/>
                  </a:ext>
                </a:extLst>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1787346809"/>
              </p:ext>
            </p:extLst>
          </p:nvPr>
        </p:nvGraphicFramePr>
        <p:xfrm>
          <a:off x="6186196" y="1442694"/>
          <a:ext cx="5382410" cy="4073865"/>
        </p:xfrm>
        <a:graphic>
          <a:graphicData uri="http://schemas.openxmlformats.org/drawingml/2006/table">
            <a:tbl>
              <a:tblPr>
                <a:tableStyleId>{3B4B98B0-60AC-42C2-AFA5-B58CD77FA1E5}</a:tableStyleId>
              </a:tblPr>
              <a:tblGrid>
                <a:gridCol w="1250302">
                  <a:extLst>
                    <a:ext uri="{9D8B030D-6E8A-4147-A177-3AD203B41FA5}">
                      <a16:colId xmlns:a16="http://schemas.microsoft.com/office/drawing/2014/main" val="20000"/>
                    </a:ext>
                  </a:extLst>
                </a:gridCol>
                <a:gridCol w="4132108">
                  <a:extLst>
                    <a:ext uri="{9D8B030D-6E8A-4147-A177-3AD203B41FA5}">
                      <a16:colId xmlns:a16="http://schemas.microsoft.com/office/drawing/2014/main" val="20001"/>
                    </a:ext>
                  </a:extLst>
                </a:gridCol>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extLst>
                  <a:ext uri="{0D108BD9-81ED-4DB2-BD59-A6C34878D82A}">
                    <a16:rowId xmlns:a16="http://schemas.microsoft.com/office/drawing/2014/main" val="10000"/>
                  </a:ext>
                </a:extLst>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a:effectLst/>
                          <a:latin typeface="+mj-lt"/>
                        </a:rPr>
                        <a:t>Grundlagen neuronale Netze</a:t>
                      </a:r>
                    </a:p>
                  </a:txBody>
                  <a:tcPr marL="29112" marR="29112" marT="20378" marB="20378"/>
                </a:tc>
                <a:extLst>
                  <a:ext uri="{0D108BD9-81ED-4DB2-BD59-A6C34878D82A}">
                    <a16:rowId xmlns:a16="http://schemas.microsoft.com/office/drawing/2014/main" val="10001"/>
                  </a:ext>
                </a:extLst>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a:t>
                      </a:r>
                      <a:r>
                        <a:rPr lang="de-DE" sz="1400" baseline="0" dirty="0">
                          <a:effectLst/>
                          <a:latin typeface="+mj-lt"/>
                        </a:rPr>
                        <a:t> </a:t>
                      </a:r>
                      <a:r>
                        <a:rPr lang="de-DE" sz="1400" dirty="0">
                          <a:effectLst/>
                          <a:latin typeface="+mj-lt"/>
                        </a:rPr>
                        <a:t>Einfaches neuronales Netz</a:t>
                      </a:r>
                      <a:r>
                        <a:rPr lang="de-DE" sz="1400" baseline="0" dirty="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extLst>
                  <a:ext uri="{0D108BD9-81ED-4DB2-BD59-A6C34878D82A}">
                    <a16:rowId xmlns:a16="http://schemas.microsoft.com/office/drawing/2014/main" val="10002"/>
                  </a:ext>
                </a:extLst>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a:effectLst/>
                          <a:latin typeface="+mj-lt"/>
                        </a:rPr>
                        <a:t>Convolutional Neural Networks (CNN)</a:t>
                      </a:r>
                    </a:p>
                  </a:txBody>
                  <a:tcPr marL="29112" marR="29112" marT="20378" marB="20378"/>
                </a:tc>
                <a:extLst>
                  <a:ext uri="{0D108BD9-81ED-4DB2-BD59-A6C34878D82A}">
                    <a16:rowId xmlns:a16="http://schemas.microsoft.com/office/drawing/2014/main" val="10003"/>
                  </a:ext>
                </a:extLst>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CNN</a:t>
                      </a:r>
                    </a:p>
                  </a:txBody>
                  <a:tcPr marL="29112" marR="29112" marT="20378" marB="20378">
                    <a:solidFill>
                      <a:schemeClr val="tx2">
                        <a:lumMod val="20000"/>
                        <a:lumOff val="80000"/>
                      </a:schemeClr>
                    </a:solidFill>
                  </a:tcPr>
                </a:tc>
                <a:extLst>
                  <a:ext uri="{0D108BD9-81ED-4DB2-BD59-A6C34878D82A}">
                    <a16:rowId xmlns:a16="http://schemas.microsoft.com/office/drawing/2014/main" val="10004"/>
                  </a:ext>
                </a:extLst>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Transfer-Learning</a:t>
                      </a:r>
                    </a:p>
                  </a:txBody>
                  <a:tcPr marL="29112" marR="29112" marT="20378" marB="20378"/>
                </a:tc>
                <a:extLst>
                  <a:ext uri="{0D108BD9-81ED-4DB2-BD59-A6C34878D82A}">
                    <a16:rowId xmlns:a16="http://schemas.microsoft.com/office/drawing/2014/main" val="10005"/>
                  </a:ext>
                </a:extLst>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Augmentation und Transfer-Learning</a:t>
                      </a:r>
                    </a:p>
                  </a:txBody>
                  <a:tcPr marL="29112" marR="29112" marT="20378" marB="20378">
                    <a:solidFill>
                      <a:schemeClr val="tx2">
                        <a:lumMod val="20000"/>
                        <a:lumOff val="80000"/>
                      </a:schemeClr>
                    </a:solidFill>
                  </a:tcPr>
                </a:tc>
                <a:extLst>
                  <a:ext uri="{0D108BD9-81ED-4DB2-BD59-A6C34878D82A}">
                    <a16:rowId xmlns:a16="http://schemas.microsoft.com/office/drawing/2014/main" val="10006"/>
                  </a:ext>
                </a:extLst>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extLst>
                  <a:ext uri="{0D108BD9-81ED-4DB2-BD59-A6C34878D82A}">
                    <a16:rowId xmlns:a16="http://schemas.microsoft.com/office/drawing/2014/main" val="10007"/>
                  </a:ext>
                </a:extLst>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a:effectLst/>
                          <a:latin typeface="+mj-lt"/>
                        </a:rPr>
                        <a:t>Learning-Rate</a:t>
                      </a:r>
                    </a:p>
                  </a:txBody>
                  <a:tcPr marL="29112" marR="29112" marT="20378" marB="20378"/>
                </a:tc>
                <a:extLst>
                  <a:ext uri="{0D108BD9-81ED-4DB2-BD59-A6C34878D82A}">
                    <a16:rowId xmlns:a16="http://schemas.microsoft.com/office/drawing/2014/main" val="10008"/>
                  </a:ext>
                </a:extLst>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Learning-Rate</a:t>
                      </a:r>
                    </a:p>
                  </a:txBody>
                  <a:tcPr marL="29112" marR="29112" marT="20378" marB="20378">
                    <a:solidFill>
                      <a:schemeClr val="tx2">
                        <a:lumMod val="20000"/>
                        <a:lumOff val="80000"/>
                      </a:schemeClr>
                    </a:solidFill>
                  </a:tcPr>
                </a:tc>
                <a:extLst>
                  <a:ext uri="{0D108BD9-81ED-4DB2-BD59-A6C34878D82A}">
                    <a16:rowId xmlns:a16="http://schemas.microsoft.com/office/drawing/2014/main" val="10009"/>
                  </a:ext>
                </a:extLst>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Handy-App</a:t>
                      </a:r>
                    </a:p>
                  </a:txBody>
                  <a:tcPr marL="29112" marR="29112" marT="20378" marB="20378">
                    <a:solidFill>
                      <a:schemeClr val="tx2">
                        <a:lumMod val="20000"/>
                        <a:lumOff val="80000"/>
                      </a:schemeClr>
                    </a:solidFill>
                  </a:tcPr>
                </a:tc>
                <a:extLst>
                  <a:ext uri="{0D108BD9-81ED-4DB2-BD59-A6C34878D82A}">
                    <a16:rowId xmlns:a16="http://schemas.microsoft.com/office/drawing/2014/main" val="10010"/>
                  </a:ext>
                </a:extLst>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extLst>
                  <a:ext uri="{0D108BD9-81ED-4DB2-BD59-A6C34878D82A}">
                    <a16:rowId xmlns:a16="http://schemas.microsoft.com/office/drawing/2014/main" val="10011"/>
                  </a:ext>
                </a:extLst>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a:effectLst/>
                          <a:latin typeface="+mj-lt"/>
                        </a:rPr>
                        <a:t>Einordnung,</a:t>
                      </a:r>
                      <a:r>
                        <a:rPr lang="de-DE" sz="1400" baseline="0" dirty="0">
                          <a:effectLst/>
                          <a:latin typeface="+mj-lt"/>
                        </a:rPr>
                        <a:t> </a:t>
                      </a:r>
                      <a:r>
                        <a:rPr lang="de-DE" sz="1400" dirty="0">
                          <a:effectLst/>
                          <a:latin typeface="+mj-lt"/>
                        </a:rPr>
                        <a:t>Ausblick und Stand der Technik</a:t>
                      </a:r>
                    </a:p>
                  </a:txBody>
                  <a:tcPr marL="29112" marR="29112" marT="20378" marB="20378"/>
                </a:tc>
                <a:extLst>
                  <a:ext uri="{0D108BD9-81ED-4DB2-BD59-A6C34878D82A}">
                    <a16:rowId xmlns:a16="http://schemas.microsoft.com/office/drawing/2014/main" val="10012"/>
                  </a:ext>
                </a:extLst>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Ergebnisbasar</a:t>
                      </a:r>
                    </a:p>
                  </a:txBody>
                  <a:tcPr marL="29112" marR="29112" marT="20378" marB="20378"/>
                </a:tc>
                <a:extLst>
                  <a:ext uri="{0D108BD9-81ED-4DB2-BD59-A6C34878D82A}">
                    <a16:rowId xmlns:a16="http://schemas.microsoft.com/office/drawing/2014/main" val="10013"/>
                  </a:ext>
                </a:extLst>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Agenda für heute und morgen</a:t>
            </a:r>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41"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30000" y="1486800"/>
            <a:ext cx="9784000" cy="4029763"/>
          </a:xfrm>
        </p:spPr>
        <p:txBody>
          <a:bodyPr/>
          <a:lstStyle/>
          <a:p>
            <a:r>
              <a:rPr lang="de-DE" dirty="0"/>
              <a:t>Detection und Segmentation</a:t>
            </a:r>
          </a:p>
          <a:p>
            <a:pPr lvl="1"/>
            <a:r>
              <a:rPr lang="de-DE" dirty="0"/>
              <a:t>Räumliche Informationen: Wo befinden sich Objekte im Bild? Welche Pixel des Bildes gehören zu welchem Objekt?</a:t>
            </a:r>
          </a:p>
          <a:p>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40</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a:t>Einordnung</a:t>
            </a:r>
          </a:p>
        </p:txBody>
      </p:sp>
      <p:pic>
        <p:nvPicPr>
          <p:cNvPr id="13" name="Grafik 12">
            <a:extLst>
              <a:ext uri="{FF2B5EF4-FFF2-40B4-BE49-F238E27FC236}">
                <a16:creationId xmlns:a16="http://schemas.microsoft.com/office/drawing/2014/main" id="{EB57430E-E39E-480F-8C42-70385428BF9A}"/>
              </a:ext>
            </a:extLst>
          </p:cNvPr>
          <p:cNvPicPr>
            <a:picLocks noChangeAspect="1"/>
          </p:cNvPicPr>
          <p:nvPr/>
        </p:nvPicPr>
        <p:blipFill>
          <a:blip r:embed="rId7"/>
          <a:stretch>
            <a:fillRect/>
          </a:stretch>
        </p:blipFill>
        <p:spPr>
          <a:xfrm>
            <a:off x="1530087" y="2341509"/>
            <a:ext cx="7983826" cy="4045139"/>
          </a:xfrm>
          <a:prstGeom prst="rect">
            <a:avLst/>
          </a:prstGeom>
        </p:spPr>
      </p:pic>
    </p:spTree>
    <p:extLst>
      <p:ext uri="{BB962C8B-B14F-4D97-AF65-F5344CB8AC3E}">
        <p14:creationId xmlns:p14="http://schemas.microsoft.com/office/powerpoint/2010/main" val="3880556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65"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Video</a:t>
            </a:r>
          </a:p>
          <a:p>
            <a:pPr lvl="1"/>
            <a:r>
              <a:rPr lang="de-DE" dirty="0"/>
              <a:t>Bewegliche Objekte müssen zusätzlich getrackt werden; Bewegungen müssen vorausgesagt werden</a:t>
            </a:r>
          </a:p>
          <a:p>
            <a:pPr lvl="1"/>
            <a:endParaRPr lang="de-DE" dirty="0"/>
          </a:p>
          <a:p>
            <a:pPr lvl="1"/>
            <a:endParaRPr lang="de-DE" dirty="0"/>
          </a:p>
        </p:txBody>
      </p:sp>
      <p:pic>
        <p:nvPicPr>
          <p:cNvPr id="10" name="Inhaltsplatzhalter 9">
            <a:extLst>
              <a:ext uri="{FF2B5EF4-FFF2-40B4-BE49-F238E27FC236}">
                <a16:creationId xmlns:a16="http://schemas.microsoft.com/office/drawing/2014/main" id="{9D7144EA-9C2B-4EFD-AE9F-DF8219AF8783}"/>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2127899" y="2176549"/>
            <a:ext cx="7936201" cy="4460145"/>
          </a:xfrm>
        </p:spPr>
      </p:pic>
      <p:sp>
        <p:nvSpPr>
          <p:cNvPr id="4" name="Foliennummernplatzhalter 3"/>
          <p:cNvSpPr>
            <a:spLocks noGrp="1"/>
          </p:cNvSpPr>
          <p:nvPr>
            <p:ph type="sldNum" sz="quarter" idx="12"/>
          </p:nvPr>
        </p:nvSpPr>
        <p:spPr/>
        <p:txBody>
          <a:bodyPr/>
          <a:lstStyle/>
          <a:p>
            <a:fld id="{45B24253-E62C-4215-B393-B45F13A987CD}" type="slidenum">
              <a:rPr lang="de-DE" smtClean="0"/>
              <a:pPr/>
              <a:t>41</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a:t>Einordnung</a:t>
            </a:r>
          </a:p>
        </p:txBody>
      </p:sp>
    </p:spTree>
    <p:extLst>
      <p:ext uri="{BB962C8B-B14F-4D97-AF65-F5344CB8AC3E}">
        <p14:creationId xmlns:p14="http://schemas.microsoft.com/office/powerpoint/2010/main" val="66559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88"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NLP und Audio</a:t>
            </a:r>
          </a:p>
          <a:p>
            <a:pPr lvl="1"/>
            <a:r>
              <a:rPr lang="de-DE" dirty="0"/>
              <a:t>Natürliche Sprache kann erkannt, verarbeitet und inhaltlich interpretiert werden. </a:t>
            </a:r>
          </a:p>
          <a:p>
            <a:pPr lvl="1"/>
            <a:r>
              <a:rPr lang="de-DE" dirty="0"/>
              <a:t>Anwendungsfälle: OCR, Analyse von Kundenkommentare/-reviews, Echtzeitübersetzungen</a:t>
            </a:r>
          </a:p>
          <a:p>
            <a:pPr lvl="1"/>
            <a:endParaRPr lang="de-DE" dirty="0"/>
          </a:p>
          <a:p>
            <a:pPr lvl="1"/>
            <a:endParaRPr lang="de-DE" dirty="0"/>
          </a:p>
          <a:p>
            <a:pPr lvl="1"/>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42</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a:t>Ausblick</a:t>
            </a:r>
          </a:p>
        </p:txBody>
      </p:sp>
      <p:pic>
        <p:nvPicPr>
          <p:cNvPr id="9" name="Grafik 8">
            <a:extLst>
              <a:ext uri="{FF2B5EF4-FFF2-40B4-BE49-F238E27FC236}">
                <a16:creationId xmlns:a16="http://schemas.microsoft.com/office/drawing/2014/main" id="{BB0569C0-13E5-4E09-A81B-CF8D775D5F1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74623" y="2797175"/>
            <a:ext cx="5801361" cy="2719388"/>
          </a:xfrm>
          <a:prstGeom prst="rect">
            <a:avLst/>
          </a:prstGeom>
        </p:spPr>
      </p:pic>
      <p:pic>
        <p:nvPicPr>
          <p:cNvPr id="10" name="Grafik 9">
            <a:extLst>
              <a:ext uri="{FF2B5EF4-FFF2-40B4-BE49-F238E27FC236}">
                <a16:creationId xmlns:a16="http://schemas.microsoft.com/office/drawing/2014/main" id="{013341DF-ECD6-4ED6-A9E5-6BB37047168A}"/>
              </a:ext>
            </a:extLst>
          </p:cNvPr>
          <p:cNvPicPr>
            <a:picLocks noChangeAspect="1"/>
          </p:cNvPicPr>
          <p:nvPr/>
        </p:nvPicPr>
        <p:blipFill>
          <a:blip r:embed="rId7"/>
          <a:stretch>
            <a:fillRect/>
          </a:stretch>
        </p:blipFill>
        <p:spPr>
          <a:xfrm>
            <a:off x="6096000" y="2797175"/>
            <a:ext cx="5781676" cy="2719388"/>
          </a:xfrm>
          <a:prstGeom prst="rect">
            <a:avLst/>
          </a:prstGeom>
        </p:spPr>
      </p:pic>
      <p:sp>
        <p:nvSpPr>
          <p:cNvPr id="11" name="Textfeld 10">
            <a:extLst>
              <a:ext uri="{FF2B5EF4-FFF2-40B4-BE49-F238E27FC236}">
                <a16:creationId xmlns:a16="http://schemas.microsoft.com/office/drawing/2014/main" id="{4C6108ED-0A69-40AA-8339-A441B8624E90}"/>
              </a:ext>
            </a:extLst>
          </p:cNvPr>
          <p:cNvSpPr txBox="1"/>
          <p:nvPr/>
        </p:nvSpPr>
        <p:spPr>
          <a:xfrm>
            <a:off x="7442200" y="5666067"/>
            <a:ext cx="2709716" cy="338554"/>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a:t>https://deepmoji.mit.edu/</a:t>
            </a:r>
          </a:p>
        </p:txBody>
      </p:sp>
    </p:spTree>
    <p:extLst>
      <p:ext uri="{BB962C8B-B14F-4D97-AF65-F5344CB8AC3E}">
        <p14:creationId xmlns:p14="http://schemas.microsoft.com/office/powerpoint/2010/main" val="666085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46"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Generative Adversarial Network</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43</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a:t>Stand der Technik</a:t>
            </a:r>
          </a:p>
        </p:txBody>
      </p:sp>
      <p:pic>
        <p:nvPicPr>
          <p:cNvPr id="7" name="Grafik 6">
            <a:extLst>
              <a:ext uri="{FF2B5EF4-FFF2-40B4-BE49-F238E27FC236}">
                <a16:creationId xmlns:a16="http://schemas.microsoft.com/office/drawing/2014/main" id="{0A77C985-42EB-4EA9-A64F-55AE5BAEFDD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327546" y="1843959"/>
            <a:ext cx="9536907" cy="4303528"/>
          </a:xfrm>
          <a:prstGeom prst="rect">
            <a:avLst/>
          </a:prstGeom>
        </p:spPr>
      </p:pic>
      <p:sp>
        <p:nvSpPr>
          <p:cNvPr id="9" name="Rechteck 8">
            <a:extLst>
              <a:ext uri="{FF2B5EF4-FFF2-40B4-BE49-F238E27FC236}">
                <a16:creationId xmlns:a16="http://schemas.microsoft.com/office/drawing/2014/main" id="{9BF7C9DC-48C0-4B36-89E5-5586753A8585}"/>
              </a:ext>
            </a:extLst>
          </p:cNvPr>
          <p:cNvSpPr/>
          <p:nvPr/>
        </p:nvSpPr>
        <p:spPr>
          <a:xfrm>
            <a:off x="4906077" y="6358895"/>
            <a:ext cx="2379844" cy="261610"/>
          </a:xfrm>
          <a:prstGeom prst="rect">
            <a:avLst/>
          </a:prstGeom>
        </p:spPr>
        <p:txBody>
          <a:bodyPr wrap="square">
            <a:spAutoFit/>
          </a:bodyPr>
          <a:lstStyle/>
          <a:p>
            <a:r>
              <a:rPr lang="de-DE" sz="1100" dirty="0"/>
              <a:t>https://github.com/yunjey/StarGAN</a:t>
            </a:r>
          </a:p>
        </p:txBody>
      </p:sp>
    </p:spTree>
    <p:extLst>
      <p:ext uri="{BB962C8B-B14F-4D97-AF65-F5344CB8AC3E}">
        <p14:creationId xmlns:p14="http://schemas.microsoft.com/office/powerpoint/2010/main" val="2583213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811"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Reinforcement Learning</a:t>
            </a:r>
          </a:p>
          <a:p>
            <a:pPr lvl="1"/>
            <a:r>
              <a:rPr lang="de-DE" dirty="0"/>
              <a:t>AlphaGo, OpenAI (Dota) besiegen Weltmeister</a:t>
            </a:r>
          </a:p>
        </p:txBody>
      </p:sp>
      <p:sp>
        <p:nvSpPr>
          <p:cNvPr id="4" name="Foliennummernplatzhalter 3"/>
          <p:cNvSpPr>
            <a:spLocks noGrp="1"/>
          </p:cNvSpPr>
          <p:nvPr>
            <p:ph type="sldNum" sz="quarter" idx="12"/>
          </p:nvPr>
        </p:nvSpPr>
        <p:spPr/>
        <p:txBody>
          <a:bodyPr/>
          <a:lstStyle/>
          <a:p>
            <a:fld id="{45B24253-E62C-4215-B393-B45F13A987CD}" type="slidenum">
              <a:rPr lang="de-DE" smtClean="0"/>
              <a:pPr/>
              <a:t>44</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a:t>Stand der Technik</a:t>
            </a:r>
          </a:p>
        </p:txBody>
      </p:sp>
      <p:pic>
        <p:nvPicPr>
          <p:cNvPr id="7" name="Grafik 6">
            <a:extLst>
              <a:ext uri="{FF2B5EF4-FFF2-40B4-BE49-F238E27FC236}">
                <a16:creationId xmlns:a16="http://schemas.microsoft.com/office/drawing/2014/main" id="{4ECB9B85-C619-4AEB-A647-63314DFCA7D0}"/>
              </a:ext>
            </a:extLst>
          </p:cNvPr>
          <p:cNvPicPr>
            <a:picLocks noChangeAspect="1"/>
          </p:cNvPicPr>
          <p:nvPr/>
        </p:nvPicPr>
        <p:blipFill>
          <a:blip r:embed="rId7"/>
          <a:stretch>
            <a:fillRect/>
          </a:stretch>
        </p:blipFill>
        <p:spPr>
          <a:xfrm>
            <a:off x="322386" y="2465070"/>
            <a:ext cx="5578560" cy="3224530"/>
          </a:xfrm>
          <a:prstGeom prst="rect">
            <a:avLst/>
          </a:prstGeom>
        </p:spPr>
      </p:pic>
      <p:pic>
        <p:nvPicPr>
          <p:cNvPr id="11" name="Grafik 10">
            <a:extLst>
              <a:ext uri="{FF2B5EF4-FFF2-40B4-BE49-F238E27FC236}">
                <a16:creationId xmlns:a16="http://schemas.microsoft.com/office/drawing/2014/main" id="{7CC78F1E-1BF0-41C1-A51A-9B8202073EE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096000" y="2465070"/>
            <a:ext cx="5734822" cy="3224530"/>
          </a:xfrm>
          <a:prstGeom prst="rect">
            <a:avLst/>
          </a:prstGeom>
        </p:spPr>
      </p:pic>
      <p:sp>
        <p:nvSpPr>
          <p:cNvPr id="12" name="Rechteck 11">
            <a:extLst>
              <a:ext uri="{FF2B5EF4-FFF2-40B4-BE49-F238E27FC236}">
                <a16:creationId xmlns:a16="http://schemas.microsoft.com/office/drawing/2014/main" id="{A497B047-735A-40E3-A520-D7A2337D8A51}"/>
              </a:ext>
            </a:extLst>
          </p:cNvPr>
          <p:cNvSpPr/>
          <p:nvPr/>
        </p:nvSpPr>
        <p:spPr>
          <a:xfrm>
            <a:off x="6096000" y="5843369"/>
            <a:ext cx="5472607" cy="430887"/>
          </a:xfrm>
          <a:prstGeom prst="rect">
            <a:avLst/>
          </a:prstGeom>
        </p:spPr>
        <p:txBody>
          <a:bodyPr wrap="square">
            <a:spAutoFit/>
          </a:bodyPr>
          <a:lstStyle/>
          <a:p>
            <a:r>
              <a:rPr lang="de-DE" sz="1100" dirty="0"/>
              <a:t>https://www.golem.de/news/dota-2-open-ai-besiegt-die-weltmeister-1904-140710.html</a:t>
            </a:r>
          </a:p>
        </p:txBody>
      </p:sp>
    </p:spTree>
    <p:extLst>
      <p:ext uri="{BB962C8B-B14F-4D97-AF65-F5344CB8AC3E}">
        <p14:creationId xmlns:p14="http://schemas.microsoft.com/office/powerpoint/2010/main" val="2026256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101"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45</a:t>
            </a:fld>
            <a:endParaRPr lang="de-DE" dirty="0"/>
          </a:p>
        </p:txBody>
      </p:sp>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3"/>
          </p:nvPr>
        </p:nvSpPr>
        <p:spPr/>
        <p:txBody>
          <a:bodyPr/>
          <a:lstStyle/>
          <a:p>
            <a:r>
              <a:rPr lang="de-DE" dirty="0"/>
              <a:t>Stand der Technik</a:t>
            </a:r>
          </a:p>
        </p:txBody>
      </p:sp>
      <p:pic>
        <p:nvPicPr>
          <p:cNvPr id="3" name="Grafik 2">
            <a:extLst>
              <a:ext uri="{FF2B5EF4-FFF2-40B4-BE49-F238E27FC236}">
                <a16:creationId xmlns:a16="http://schemas.microsoft.com/office/drawing/2014/main" id="{53214B70-F019-4B82-BBF0-F5DF0197ACEF}"/>
              </a:ext>
            </a:extLst>
          </p:cNvPr>
          <p:cNvPicPr>
            <a:picLocks noChangeAspect="1"/>
          </p:cNvPicPr>
          <p:nvPr/>
        </p:nvPicPr>
        <p:blipFill>
          <a:blip r:embed="rId7"/>
          <a:stretch>
            <a:fillRect/>
          </a:stretch>
        </p:blipFill>
        <p:spPr>
          <a:xfrm>
            <a:off x="325611" y="2501993"/>
            <a:ext cx="4929188" cy="2859682"/>
          </a:xfrm>
          <a:prstGeom prst="rect">
            <a:avLst/>
          </a:prstGeom>
        </p:spPr>
      </p:pic>
      <p:pic>
        <p:nvPicPr>
          <p:cNvPr id="9" name="Grafik 8">
            <a:extLst>
              <a:ext uri="{FF2B5EF4-FFF2-40B4-BE49-F238E27FC236}">
                <a16:creationId xmlns:a16="http://schemas.microsoft.com/office/drawing/2014/main" id="{ADAAA7EB-62E3-4539-A893-B781DD2DEB52}"/>
              </a:ext>
            </a:extLst>
          </p:cNvPr>
          <p:cNvPicPr>
            <a:picLocks noChangeAspect="1"/>
          </p:cNvPicPr>
          <p:nvPr/>
        </p:nvPicPr>
        <p:blipFill>
          <a:blip r:embed="rId8"/>
          <a:stretch>
            <a:fillRect/>
          </a:stretch>
        </p:blipFill>
        <p:spPr>
          <a:xfrm>
            <a:off x="6621281" y="3021167"/>
            <a:ext cx="5043488" cy="2188259"/>
          </a:xfrm>
          <a:prstGeom prst="rect">
            <a:avLst/>
          </a:prstGeom>
        </p:spPr>
      </p:pic>
      <p:sp>
        <p:nvSpPr>
          <p:cNvPr id="14" name="Inhaltsplatzhalter 1">
            <a:extLst>
              <a:ext uri="{FF2B5EF4-FFF2-40B4-BE49-F238E27FC236}">
                <a16:creationId xmlns:a16="http://schemas.microsoft.com/office/drawing/2014/main" id="{81BC0241-52C1-4094-8747-AB88EFC2FEC1}"/>
              </a:ext>
            </a:extLst>
          </p:cNvPr>
          <p:cNvSpPr txBox="1">
            <a:spLocks/>
          </p:cNvSpPr>
          <p:nvPr/>
        </p:nvSpPr>
        <p:spPr>
          <a:xfrm>
            <a:off x="626774" y="1414118"/>
            <a:ext cx="11239615" cy="40297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Capsule Network</a:t>
            </a:r>
          </a:p>
          <a:p>
            <a:pPr lvl="1"/>
            <a:r>
              <a:rPr lang="de-DE" dirty="0"/>
              <a:t>Lernt die hierarchischen Zusammenhänge zwischen Objektelementen -&gt; beachten räumliche Abhängigkeiten</a:t>
            </a:r>
          </a:p>
        </p:txBody>
      </p:sp>
    </p:spTree>
    <p:extLst>
      <p:ext uri="{BB962C8B-B14F-4D97-AF65-F5344CB8AC3E}">
        <p14:creationId xmlns:p14="http://schemas.microsoft.com/office/powerpoint/2010/main" val="915639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5"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 name="Grafik 1">
            <a:extLst>
              <a:ext uri="{FF2B5EF4-FFF2-40B4-BE49-F238E27FC236}">
                <a16:creationId xmlns:a16="http://schemas.microsoft.com/office/drawing/2014/main" id="{DAD0A48D-634E-4BA1-9D48-CF7B856D78A3}"/>
              </a:ext>
            </a:extLst>
          </p:cNvPr>
          <p:cNvPicPr>
            <a:picLocks noChangeAspect="1"/>
          </p:cNvPicPr>
          <p:nvPr/>
        </p:nvPicPr>
        <p:blipFill>
          <a:blip r:embed="rId7"/>
          <a:stretch>
            <a:fillRect/>
          </a:stretch>
        </p:blipFill>
        <p:spPr>
          <a:xfrm>
            <a:off x="0" y="1323974"/>
            <a:ext cx="6096000" cy="5048647"/>
          </a:xfrm>
          <a:prstGeom prst="rect">
            <a:avLst/>
          </a:prstGeom>
        </p:spPr>
      </p:pic>
      <p:pic>
        <p:nvPicPr>
          <p:cNvPr id="3" name="Grafik 2">
            <a:extLst>
              <a:ext uri="{FF2B5EF4-FFF2-40B4-BE49-F238E27FC236}">
                <a16:creationId xmlns:a16="http://schemas.microsoft.com/office/drawing/2014/main" id="{F4B0F452-0600-410A-BF83-DBF784573733}"/>
              </a:ext>
            </a:extLst>
          </p:cNvPr>
          <p:cNvPicPr>
            <a:picLocks noChangeAspect="1"/>
          </p:cNvPicPr>
          <p:nvPr/>
        </p:nvPicPr>
        <p:blipFill>
          <a:blip r:embed="rId8"/>
          <a:stretch>
            <a:fillRect/>
          </a:stretch>
        </p:blipFill>
        <p:spPr>
          <a:xfrm>
            <a:off x="6096000" y="1457325"/>
            <a:ext cx="5695950" cy="4910468"/>
          </a:xfrm>
          <a:prstGeom prst="rect">
            <a:avLst/>
          </a:prstGeom>
        </p:spPr>
      </p:pic>
      <p:sp>
        <p:nvSpPr>
          <p:cNvPr id="14" name="Textplatzhalter 5">
            <a:extLst>
              <a:ext uri="{FF2B5EF4-FFF2-40B4-BE49-F238E27FC236}">
                <a16:creationId xmlns:a16="http://schemas.microsoft.com/office/drawing/2014/main" id="{DA47C2AB-E7D6-43B0-B0B4-7780B355AF5E}"/>
              </a:ext>
            </a:extLst>
          </p:cNvPr>
          <p:cNvSpPr>
            <a:spLocks noGrp="1"/>
          </p:cNvSpPr>
          <p:nvPr>
            <p:ph type="body" sz="quarter" idx="13"/>
          </p:nvPr>
        </p:nvSpPr>
        <p:spPr>
          <a:xfrm>
            <a:off x="629999" y="710513"/>
            <a:ext cx="10940400" cy="342000"/>
          </a:xfrm>
        </p:spPr>
        <p:txBody>
          <a:bodyPr/>
          <a:lstStyle/>
          <a:p>
            <a:r>
              <a:rPr lang="de-DE" dirty="0"/>
              <a:t>Stand der Technik</a:t>
            </a:r>
          </a:p>
        </p:txBody>
      </p:sp>
      <p:sp>
        <p:nvSpPr>
          <p:cNvPr id="4" name="Rechteck 3">
            <a:extLst>
              <a:ext uri="{FF2B5EF4-FFF2-40B4-BE49-F238E27FC236}">
                <a16:creationId xmlns:a16="http://schemas.microsoft.com/office/drawing/2014/main" id="{279F4270-0A31-40D2-9D71-F0CAA02C3742}"/>
              </a:ext>
            </a:extLst>
          </p:cNvPr>
          <p:cNvSpPr/>
          <p:nvPr/>
        </p:nvSpPr>
        <p:spPr>
          <a:xfrm>
            <a:off x="1724025" y="3019425"/>
            <a:ext cx="1390650" cy="8572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a:extLst>
              <a:ext uri="{FF2B5EF4-FFF2-40B4-BE49-F238E27FC236}">
                <a16:creationId xmlns:a16="http://schemas.microsoft.com/office/drawing/2014/main" id="{82AAF435-F031-44E5-8135-0FEB226D318A}"/>
              </a:ext>
            </a:extLst>
          </p:cNvPr>
          <p:cNvSpPr/>
          <p:nvPr/>
        </p:nvSpPr>
        <p:spPr>
          <a:xfrm>
            <a:off x="6191250" y="1528697"/>
            <a:ext cx="1885950" cy="1319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a:extLst>
              <a:ext uri="{FF2B5EF4-FFF2-40B4-BE49-F238E27FC236}">
                <a16:creationId xmlns:a16="http://schemas.microsoft.com/office/drawing/2014/main" id="{872EB42F-D365-4E2E-BDE7-106513E4B11E}"/>
              </a:ext>
            </a:extLst>
          </p:cNvPr>
          <p:cNvSpPr/>
          <p:nvPr/>
        </p:nvSpPr>
        <p:spPr>
          <a:xfrm>
            <a:off x="6191250" y="2919347"/>
            <a:ext cx="1628775" cy="9573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a:extLst>
              <a:ext uri="{FF2B5EF4-FFF2-40B4-BE49-F238E27FC236}">
                <a16:creationId xmlns:a16="http://schemas.microsoft.com/office/drawing/2014/main" id="{43B1F307-0383-46D0-B70C-4148DE25DC8D}"/>
              </a:ext>
            </a:extLst>
          </p:cNvPr>
          <p:cNvSpPr/>
          <p:nvPr/>
        </p:nvSpPr>
        <p:spPr>
          <a:xfrm>
            <a:off x="2705100" y="2235961"/>
            <a:ext cx="838200" cy="6833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Tree>
    <p:extLst>
      <p:ext uri="{BB962C8B-B14F-4D97-AF65-F5344CB8AC3E}">
        <p14:creationId xmlns:p14="http://schemas.microsoft.com/office/powerpoint/2010/main" val="420263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2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Alle</a:t>
            </a:r>
          </a:p>
        </p:txBody>
      </p:sp>
      <p:sp>
        <p:nvSpPr>
          <p:cNvPr id="6" name="Textplatzhalter 5"/>
          <p:cNvSpPr>
            <a:spLocks noGrp="1"/>
          </p:cNvSpPr>
          <p:nvPr>
            <p:ph type="body" sz="quarter" idx="14"/>
          </p:nvPr>
        </p:nvSpPr>
        <p:spPr/>
        <p:txBody>
          <a:bodyPr/>
          <a:lstStyle/>
          <a:p>
            <a:r>
              <a:rPr lang="de-DE" dirty="0"/>
              <a:t>Vorbereitung Ergebnisbasar</a:t>
            </a:r>
          </a:p>
        </p:txBody>
      </p:sp>
      <p:sp>
        <p:nvSpPr>
          <p:cNvPr id="4" name="Foliennummernplatzhalter 3"/>
          <p:cNvSpPr>
            <a:spLocks noGrp="1"/>
          </p:cNvSpPr>
          <p:nvPr>
            <p:ph type="sldNum" sz="quarter" idx="17"/>
          </p:nvPr>
        </p:nvSpPr>
        <p:spPr/>
        <p:txBody>
          <a:bodyPr/>
          <a:lstStyle/>
          <a:p>
            <a:fld id="{45B24253-E62C-4215-B393-B45F13A987CD}" type="slidenum">
              <a:rPr lang="de-DE" smtClean="0"/>
              <a:pPr/>
              <a:t>47</a:t>
            </a:fld>
            <a:endParaRPr lang="de-DE" dirty="0"/>
          </a:p>
        </p:txBody>
      </p:sp>
    </p:spTree>
    <p:extLst>
      <p:ext uri="{BB962C8B-B14F-4D97-AF65-F5344CB8AC3E}">
        <p14:creationId xmlns:p14="http://schemas.microsoft.com/office/powerpoint/2010/main" val="3383141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8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Vorstellung von Bildern</a:t>
            </a:r>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3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Einführung in </a:t>
            </a:r>
            <a:r>
              <a:rPr lang="de-DE" dirty="0" err="1"/>
              <a:t>Jupyter</a:t>
            </a:r>
            <a:r>
              <a:rPr lang="de-DE" dirty="0"/>
              <a:t>-Notebook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6</a:t>
            </a:fld>
            <a:endParaRPr lang="de-DE" dirty="0"/>
          </a:p>
        </p:txBody>
      </p:sp>
    </p:spTree>
    <p:extLst>
      <p:ext uri="{BB962C8B-B14F-4D97-AF65-F5344CB8AC3E}">
        <p14:creationId xmlns:p14="http://schemas.microsoft.com/office/powerpoint/2010/main" val="365645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5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Praxis ResNet34</a:t>
            </a:r>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69526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7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Grundlagen neuronale Netze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8</a:t>
            </a:fld>
            <a:endParaRPr lang="de-DE" dirty="0"/>
          </a:p>
        </p:txBody>
      </p:sp>
    </p:spTree>
    <p:extLst>
      <p:ext uri="{BB962C8B-B14F-4D97-AF65-F5344CB8AC3E}">
        <p14:creationId xmlns:p14="http://schemas.microsoft.com/office/powerpoint/2010/main" val="30886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12018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54"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9</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neuronalen Netzes</a:t>
            </a:r>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2</a:t>
              </a: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3</a:t>
              </a: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n</a:t>
              </a: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a16="http://schemas.microsoft.com/office/drawing/2014/main"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 Layer</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 Layer</a:t>
            </a:r>
          </a:p>
        </p:txBody>
      </p:sp>
      <p:cxnSp>
        <p:nvCxnSpPr>
          <p:cNvPr id="77" name="Gerader Verbinder 76">
            <a:extLst>
              <a:ext uri="{FF2B5EF4-FFF2-40B4-BE49-F238E27FC236}">
                <a16:creationId xmlns:a16="http://schemas.microsoft.com/office/drawing/2014/main"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a16="http://schemas.microsoft.com/office/drawing/2014/main"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cxnSp>
        <p:nvCxnSpPr>
          <p:cNvPr id="231" name="Gerader Verbinder 230">
            <a:extLst>
              <a:ext uri="{FF2B5EF4-FFF2-40B4-BE49-F238E27FC236}">
                <a16:creationId xmlns:a16="http://schemas.microsoft.com/office/drawing/2014/main"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a16="http://schemas.microsoft.com/office/drawing/2014/main"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a16="http://schemas.microsoft.com/office/drawing/2014/main"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a16="http://schemas.microsoft.com/office/drawing/2014/main"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a16="http://schemas.microsoft.com/office/drawing/2014/main"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a16="http://schemas.microsoft.com/office/drawing/2014/main"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a16="http://schemas.microsoft.com/office/drawing/2014/main"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a16="http://schemas.microsoft.com/office/drawing/2014/main"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a16="http://schemas.microsoft.com/office/drawing/2014/main"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a16="http://schemas.microsoft.com/office/drawing/2014/main"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a16="http://schemas.microsoft.com/office/drawing/2014/main"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a16="http://schemas.microsoft.com/office/drawing/2014/main"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a16="http://schemas.microsoft.com/office/drawing/2014/main"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a16="http://schemas.microsoft.com/office/drawing/2014/main"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a16="http://schemas.microsoft.com/office/drawing/2014/main"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a16="http://schemas.microsoft.com/office/drawing/2014/main"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a16="http://schemas.microsoft.com/office/drawing/2014/main"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Hidden Layers</a:t>
            </a:r>
          </a:p>
        </p:txBody>
      </p:sp>
      <p:sp>
        <p:nvSpPr>
          <p:cNvPr id="289" name="Textfeld 288">
            <a:extLst>
              <a:ext uri="{FF2B5EF4-FFF2-40B4-BE49-F238E27FC236}">
                <a16:creationId xmlns:a16="http://schemas.microsoft.com/office/drawing/2014/main"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291" name="Textfeld 290">
            <a:extLst>
              <a:ext uri="{FF2B5EF4-FFF2-40B4-BE49-F238E27FC236}">
                <a16:creationId xmlns:a16="http://schemas.microsoft.com/office/drawing/2014/main"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292" name="Geschweifte Klammer links 291">
            <a:extLst>
              <a:ext uri="{FF2B5EF4-FFF2-40B4-BE49-F238E27FC236}">
                <a16:creationId xmlns:a16="http://schemas.microsoft.com/office/drawing/2014/main"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98" name="Geschweifte Klammer links 297">
            <a:extLst>
              <a:ext uri="{FF2B5EF4-FFF2-40B4-BE49-F238E27FC236}">
                <a16:creationId xmlns:a16="http://schemas.microsoft.com/office/drawing/2014/main"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Tree>
    <p:extLst>
      <p:ext uri="{BB962C8B-B14F-4D97-AF65-F5344CB8AC3E}">
        <p14:creationId xmlns:p14="http://schemas.microsoft.com/office/powerpoint/2010/main" val="34317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2932</Words>
  <Application>Microsoft Office PowerPoint</Application>
  <PresentationFormat>Breitbild</PresentationFormat>
  <Paragraphs>530</Paragraphs>
  <Slides>47</Slides>
  <Notes>35</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47</vt:i4>
      </vt:variant>
    </vt:vector>
  </HeadingPairs>
  <TitlesOfParts>
    <vt:vector size="56"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Muriel</vt:lpstr>
      <vt:lpstr>Muriel</vt:lpstr>
      <vt:lpstr>Yann</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Grundlagen neuronale Netze</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Yann</vt:lpstr>
      <vt:lpstr>Learning Rate</vt:lpstr>
      <vt:lpstr>Learning Rate</vt:lpstr>
      <vt:lpstr>Learning Rate</vt:lpstr>
      <vt:lpstr>Learning Rate</vt:lpstr>
      <vt:lpstr>PowerPoint-Präsentation</vt:lpstr>
      <vt:lpstr>Thomas</vt:lpstr>
      <vt:lpstr>PowerPoint-Präsentation</vt:lpstr>
      <vt:lpstr>Yann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Alle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Yann Philippczyk</cp:lastModifiedBy>
  <cp:revision>145</cp:revision>
  <cp:lastPrinted>2017-02-27T12:37:47Z</cp:lastPrinted>
  <dcterms:created xsi:type="dcterms:W3CDTF">2019-05-07T08:56:27Z</dcterms:created>
  <dcterms:modified xsi:type="dcterms:W3CDTF">2019-05-23T11:49:03Z</dcterms:modified>
</cp:coreProperties>
</file>